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4" r:id="rId1"/>
  </p:sldMasterIdLst>
  <p:notesMasterIdLst>
    <p:notesMasterId r:id="rId51"/>
  </p:notesMasterIdLst>
  <p:handoutMasterIdLst>
    <p:handoutMasterId r:id="rId52"/>
  </p:handoutMasterIdLst>
  <p:sldIdLst>
    <p:sldId id="257" r:id="rId2"/>
    <p:sldId id="354" r:id="rId3"/>
    <p:sldId id="301" r:id="rId4"/>
    <p:sldId id="266" r:id="rId5"/>
    <p:sldId id="314" r:id="rId6"/>
    <p:sldId id="272" r:id="rId7"/>
    <p:sldId id="343" r:id="rId8"/>
    <p:sldId id="328" r:id="rId9"/>
    <p:sldId id="322" r:id="rId10"/>
    <p:sldId id="323" r:id="rId11"/>
    <p:sldId id="326" r:id="rId12"/>
    <p:sldId id="327" r:id="rId13"/>
    <p:sldId id="273" r:id="rId14"/>
    <p:sldId id="312" r:id="rId15"/>
    <p:sldId id="298" r:id="rId16"/>
    <p:sldId id="289" r:id="rId17"/>
    <p:sldId id="329" r:id="rId18"/>
    <p:sldId id="317" r:id="rId19"/>
    <p:sldId id="318" r:id="rId20"/>
    <p:sldId id="305" r:id="rId21"/>
    <p:sldId id="353" r:id="rId22"/>
    <p:sldId id="319" r:id="rId23"/>
    <p:sldId id="338" r:id="rId24"/>
    <p:sldId id="330" r:id="rId25"/>
    <p:sldId id="331" r:id="rId26"/>
    <p:sldId id="351" r:id="rId27"/>
    <p:sldId id="342" r:id="rId28"/>
    <p:sldId id="334" r:id="rId29"/>
    <p:sldId id="335" r:id="rId30"/>
    <p:sldId id="349" r:id="rId31"/>
    <p:sldId id="348" r:id="rId32"/>
    <p:sldId id="340" r:id="rId33"/>
    <p:sldId id="333" r:id="rId34"/>
    <p:sldId id="341" r:id="rId35"/>
    <p:sldId id="347" r:id="rId36"/>
    <p:sldId id="346" r:id="rId37"/>
    <p:sldId id="336" r:id="rId38"/>
    <p:sldId id="337" r:id="rId39"/>
    <p:sldId id="339" r:id="rId40"/>
    <p:sldId id="358" r:id="rId41"/>
    <p:sldId id="355" r:id="rId42"/>
    <p:sldId id="286" r:id="rId43"/>
    <p:sldId id="309" r:id="rId44"/>
    <p:sldId id="352" r:id="rId45"/>
    <p:sldId id="304" r:id="rId46"/>
    <p:sldId id="310" r:id="rId47"/>
    <p:sldId id="308" r:id="rId48"/>
    <p:sldId id="311" r:id="rId49"/>
    <p:sldId id="35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eem Abdel Razek" initials="ra" lastIdx="1" clrIdx="0">
    <p:extLst>
      <p:ext uri="{19B8F6BF-5375-455C-9EA6-DF929625EA0E}">
        <p15:presenceInfo xmlns:p15="http://schemas.microsoft.com/office/powerpoint/2012/main" userId="S::raneem.abdelrazek@gmacshipping.com::65cf2b8f-3297-4586-955b-97981b0738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5B74"/>
    <a:srgbClr val="61A29E"/>
    <a:srgbClr val="FFE9E1"/>
    <a:srgbClr val="326E43"/>
    <a:srgbClr val="2A395A"/>
    <a:srgbClr val="0C2567"/>
    <a:srgbClr val="62A39F"/>
    <a:srgbClr val="E8EAEC"/>
    <a:srgbClr val="607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10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754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F24E2B-F6E5-48F7-844B-E2846657B9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B24DFE-8224-484B-893A-806F0F207DA0}">
      <dgm:prSet custT="1"/>
      <dgm:spPr>
        <a:solidFill>
          <a:schemeClr val="accent4"/>
        </a:solidFill>
      </dgm:spPr>
      <dgm:t>
        <a:bodyPr/>
        <a:lstStyle/>
        <a:p>
          <a:r>
            <a:rPr lang="en-US" sz="2800" b="0" dirty="0"/>
            <a:t>2. Container Tracker</a:t>
          </a:r>
          <a:endParaRPr lang="en-US" sz="2800" dirty="0"/>
        </a:p>
      </dgm:t>
    </dgm:pt>
    <dgm:pt modelId="{849FF998-7CE7-4C25-877C-0E62542A0BD0}" type="parTrans" cxnId="{7E97CD40-2D96-4300-8FFD-4D171E786E32}">
      <dgm:prSet/>
      <dgm:spPr/>
      <dgm:t>
        <a:bodyPr/>
        <a:lstStyle/>
        <a:p>
          <a:endParaRPr lang="en-US"/>
        </a:p>
      </dgm:t>
    </dgm:pt>
    <dgm:pt modelId="{B277B46B-C3F8-4307-BF0B-37E84CAB3FD5}" type="sibTrans" cxnId="{7E97CD40-2D96-4300-8FFD-4D171E786E32}">
      <dgm:prSet/>
      <dgm:spPr/>
      <dgm:t>
        <a:bodyPr/>
        <a:lstStyle/>
        <a:p>
          <a:endParaRPr lang="en-US"/>
        </a:p>
      </dgm:t>
    </dgm:pt>
    <dgm:pt modelId="{0A34FCC8-51C9-47F7-B1B4-C5D5841FCCBA}" type="pres">
      <dgm:prSet presAssocID="{9BF24E2B-F6E5-48F7-844B-E2846657B9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B48E8-B0C6-40E8-B4AA-14A3A1348952}" type="pres">
      <dgm:prSet presAssocID="{DBB24DFE-8224-484B-893A-806F0F207DA0}" presName="composite" presStyleCnt="0"/>
      <dgm:spPr/>
    </dgm:pt>
    <dgm:pt modelId="{744D671D-6FA3-42B9-AC41-DFA7F7A6E5A5}" type="pres">
      <dgm:prSet presAssocID="{DBB24DFE-8224-484B-893A-806F0F207DA0}" presName="imgShp" presStyleLbl="fgImgPlace1" presStyleIdx="0" presStyleCnt="1" custScaleX="114061" custLinFactX="246380" custLinFactNeighborX="300000" custLinFactNeighborY="332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C508F3A7-1AFC-4A45-887C-D9227AA5896B}" type="pres">
      <dgm:prSet presAssocID="{DBB24DFE-8224-484B-893A-806F0F207DA0}" presName="txShp" presStyleLbl="node1" presStyleIdx="0" presStyleCnt="1" custScaleX="109729" custLinFactNeighborX="126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CCF6-D538-4224-A2CE-BDFB549940CA}" type="presOf" srcId="{DBB24DFE-8224-484B-893A-806F0F207DA0}" destId="{C508F3A7-1AFC-4A45-887C-D9227AA5896B}" srcOrd="0" destOrd="0" presId="urn:microsoft.com/office/officeart/2005/8/layout/vList3"/>
    <dgm:cxn modelId="{7E97CD40-2D96-4300-8FFD-4D171E786E32}" srcId="{9BF24E2B-F6E5-48F7-844B-E2846657B934}" destId="{DBB24DFE-8224-484B-893A-806F0F207DA0}" srcOrd="0" destOrd="0" parTransId="{849FF998-7CE7-4C25-877C-0E62542A0BD0}" sibTransId="{B277B46B-C3F8-4307-BF0B-37E84CAB3FD5}"/>
    <dgm:cxn modelId="{FAC5DEE5-EF97-4707-9372-51FD71DB659D}" type="presOf" srcId="{9BF24E2B-F6E5-48F7-844B-E2846657B934}" destId="{0A34FCC8-51C9-47F7-B1B4-C5D5841FCCBA}" srcOrd="0" destOrd="0" presId="urn:microsoft.com/office/officeart/2005/8/layout/vList3"/>
    <dgm:cxn modelId="{480E8D19-DBAF-4975-8C39-F65C25DA1543}" type="presParOf" srcId="{0A34FCC8-51C9-47F7-B1B4-C5D5841FCCBA}" destId="{DD8B48E8-B0C6-40E8-B4AA-14A3A1348952}" srcOrd="0" destOrd="0" presId="urn:microsoft.com/office/officeart/2005/8/layout/vList3"/>
    <dgm:cxn modelId="{93AD7073-F2C3-4BCB-AF3D-D505A6AC68CF}" type="presParOf" srcId="{DD8B48E8-B0C6-40E8-B4AA-14A3A1348952}" destId="{744D671D-6FA3-42B9-AC41-DFA7F7A6E5A5}" srcOrd="0" destOrd="0" presId="urn:microsoft.com/office/officeart/2005/8/layout/vList3"/>
    <dgm:cxn modelId="{BB71A51E-38B6-45E7-BD60-FB5546491DE5}" type="presParOf" srcId="{DD8B48E8-B0C6-40E8-B4AA-14A3A1348952}" destId="{C508F3A7-1AFC-4A45-887C-D9227AA58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F24E2B-F6E5-48F7-844B-E2846657B9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B24DFE-8224-484B-893A-806F0F207DA0}">
      <dgm:prSet custT="1"/>
      <dgm:spPr>
        <a:solidFill>
          <a:schemeClr val="accent4"/>
        </a:solidFill>
      </dgm:spPr>
      <dgm:t>
        <a:bodyPr/>
        <a:lstStyle/>
        <a:p>
          <a:r>
            <a:rPr lang="en-US" sz="2800" b="0" smtClean="0"/>
            <a:t>3. Chat bot </a:t>
          </a:r>
          <a:endParaRPr lang="en-US" sz="2800" dirty="0"/>
        </a:p>
      </dgm:t>
    </dgm:pt>
    <dgm:pt modelId="{849FF998-7CE7-4C25-877C-0E62542A0BD0}" type="parTrans" cxnId="{7E97CD40-2D96-4300-8FFD-4D171E786E32}">
      <dgm:prSet/>
      <dgm:spPr/>
      <dgm:t>
        <a:bodyPr/>
        <a:lstStyle/>
        <a:p>
          <a:endParaRPr lang="en-US"/>
        </a:p>
      </dgm:t>
    </dgm:pt>
    <dgm:pt modelId="{B277B46B-C3F8-4307-BF0B-37E84CAB3FD5}" type="sibTrans" cxnId="{7E97CD40-2D96-4300-8FFD-4D171E786E32}">
      <dgm:prSet/>
      <dgm:spPr/>
      <dgm:t>
        <a:bodyPr/>
        <a:lstStyle/>
        <a:p>
          <a:endParaRPr lang="en-US"/>
        </a:p>
      </dgm:t>
    </dgm:pt>
    <dgm:pt modelId="{0A34FCC8-51C9-47F7-B1B4-C5D5841FCCBA}" type="pres">
      <dgm:prSet presAssocID="{9BF24E2B-F6E5-48F7-844B-E2846657B9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B48E8-B0C6-40E8-B4AA-14A3A1348952}" type="pres">
      <dgm:prSet presAssocID="{DBB24DFE-8224-484B-893A-806F0F207DA0}" presName="composite" presStyleCnt="0"/>
      <dgm:spPr/>
    </dgm:pt>
    <dgm:pt modelId="{744D671D-6FA3-42B9-AC41-DFA7F7A6E5A5}" type="pres">
      <dgm:prSet presAssocID="{DBB24DFE-8224-484B-893A-806F0F207DA0}" presName="imgShp" presStyleLbl="fgImgPlace1" presStyleIdx="0" presStyleCnt="1" custScaleX="114061" custLinFactX="246380" custLinFactNeighborX="300000" custLinFactNeighborY="3324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/>
        </a:p>
      </dgm:t>
    </dgm:pt>
    <dgm:pt modelId="{C508F3A7-1AFC-4A45-887C-D9227AA5896B}" type="pres">
      <dgm:prSet presAssocID="{DBB24DFE-8224-484B-893A-806F0F207DA0}" presName="txShp" presStyleLbl="node1" presStyleIdx="0" presStyleCnt="1" custScaleX="109729" custLinFactNeighborX="126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F4FDD-CBBA-4C67-89D8-1F5058654AC8}" type="presOf" srcId="{9BF24E2B-F6E5-48F7-844B-E2846657B934}" destId="{0A34FCC8-51C9-47F7-B1B4-C5D5841FCCBA}" srcOrd="0" destOrd="0" presId="urn:microsoft.com/office/officeart/2005/8/layout/vList3"/>
    <dgm:cxn modelId="{E14A7FA3-96D1-4114-BDFB-3331AAB4D36C}" type="presOf" srcId="{DBB24DFE-8224-484B-893A-806F0F207DA0}" destId="{C508F3A7-1AFC-4A45-887C-D9227AA5896B}" srcOrd="0" destOrd="0" presId="urn:microsoft.com/office/officeart/2005/8/layout/vList3"/>
    <dgm:cxn modelId="{7E97CD40-2D96-4300-8FFD-4D171E786E32}" srcId="{9BF24E2B-F6E5-48F7-844B-E2846657B934}" destId="{DBB24DFE-8224-484B-893A-806F0F207DA0}" srcOrd="0" destOrd="0" parTransId="{849FF998-7CE7-4C25-877C-0E62542A0BD0}" sibTransId="{B277B46B-C3F8-4307-BF0B-37E84CAB3FD5}"/>
    <dgm:cxn modelId="{C4A1463B-E348-4861-8631-0E27D9F5E8ED}" type="presParOf" srcId="{0A34FCC8-51C9-47F7-B1B4-C5D5841FCCBA}" destId="{DD8B48E8-B0C6-40E8-B4AA-14A3A1348952}" srcOrd="0" destOrd="0" presId="urn:microsoft.com/office/officeart/2005/8/layout/vList3"/>
    <dgm:cxn modelId="{01672D61-1D3C-46D8-A684-93D302608C03}" type="presParOf" srcId="{DD8B48E8-B0C6-40E8-B4AA-14A3A1348952}" destId="{744D671D-6FA3-42B9-AC41-DFA7F7A6E5A5}" srcOrd="0" destOrd="0" presId="urn:microsoft.com/office/officeart/2005/8/layout/vList3"/>
    <dgm:cxn modelId="{E044A849-2628-4E28-8B2A-ECE5E7B6EEB9}" type="presParOf" srcId="{DD8B48E8-B0C6-40E8-B4AA-14A3A1348952}" destId="{C508F3A7-1AFC-4A45-887C-D9227AA58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8F3A7-1AFC-4A45-887C-D9227AA5896B}">
      <dsp:nvSpPr>
        <dsp:cNvPr id="0" name=""/>
        <dsp:cNvSpPr/>
      </dsp:nvSpPr>
      <dsp:spPr>
        <a:xfrm rot="10800000">
          <a:off x="881092" y="352"/>
          <a:ext cx="3869322" cy="721126"/>
        </a:xfrm>
        <a:prstGeom prst="homePlat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99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/>
            <a:t>2. Container Tracker</a:t>
          </a:r>
          <a:endParaRPr lang="en-US" sz="2800" kern="1200" dirty="0"/>
        </a:p>
      </dsp:txBody>
      <dsp:txXfrm rot="10800000">
        <a:off x="1061373" y="352"/>
        <a:ext cx="3689041" cy="721126"/>
      </dsp:txXfrm>
    </dsp:sp>
    <dsp:sp modelId="{744D671D-6FA3-42B9-AC41-DFA7F7A6E5A5}">
      <dsp:nvSpPr>
        <dsp:cNvPr id="0" name=""/>
        <dsp:cNvSpPr/>
      </dsp:nvSpPr>
      <dsp:spPr>
        <a:xfrm>
          <a:off x="4480112" y="704"/>
          <a:ext cx="822523" cy="7211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8F3A7-1AFC-4A45-887C-D9227AA5896B}">
      <dsp:nvSpPr>
        <dsp:cNvPr id="0" name=""/>
        <dsp:cNvSpPr/>
      </dsp:nvSpPr>
      <dsp:spPr>
        <a:xfrm rot="10800000">
          <a:off x="881293" y="0"/>
          <a:ext cx="3869322" cy="721831"/>
        </a:xfrm>
        <a:prstGeom prst="homePlat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0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smtClean="0"/>
            <a:t>3. Chat bot </a:t>
          </a:r>
          <a:endParaRPr lang="en-US" sz="2800" kern="1200" dirty="0"/>
        </a:p>
      </dsp:txBody>
      <dsp:txXfrm rot="10800000">
        <a:off x="1061751" y="0"/>
        <a:ext cx="3688864" cy="721831"/>
      </dsp:txXfrm>
    </dsp:sp>
    <dsp:sp modelId="{744D671D-6FA3-42B9-AC41-DFA7F7A6E5A5}">
      <dsp:nvSpPr>
        <dsp:cNvPr id="0" name=""/>
        <dsp:cNvSpPr/>
      </dsp:nvSpPr>
      <dsp:spPr>
        <a:xfrm>
          <a:off x="4479308" y="0"/>
          <a:ext cx="823327" cy="7218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7164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877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466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2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3723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76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550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9015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43605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43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BB2AAA8-FDE4-2254-A0CD-A43F13D6D269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34D53-513D-6700-B05A-962976711595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FC1BDB-2DA3-6309-2697-3E9F22FFA6A0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60D8A-FB26-F97E-2C16-3CFD96D66571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5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1357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2310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651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73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06A0AC-69E5-3824-42C8-36247C1DBFD4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30CF0A-7D09-039F-F756-6206874AA0F4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1" r:id="rId16"/>
    <p:sldLayoutId id="2147484492" r:id="rId17"/>
    <p:sldLayoutId id="2147484494" r:id="rId18"/>
    <p:sldLayoutId id="2147484495" r:id="rId19"/>
    <p:sldLayoutId id="2147483649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9" r:id="rId28"/>
    <p:sldLayoutId id="2147483670" r:id="rId29"/>
    <p:sldLayoutId id="2147483671" r:id="rId30"/>
    <p:sldLayoutId id="2147483672" r:id="rId31"/>
    <p:sldLayoutId id="2147483674" r:id="rId32"/>
    <p:sldLayoutId id="2147483675" r:id="rId33"/>
    <p:sldLayoutId id="2147483676" r:id="rId34"/>
    <p:sldLayoutId id="2147483677" r:id="rId35"/>
    <p:sldLayoutId id="2147483655" r:id="rId36"/>
    <p:sldLayoutId id="2147483678" r:id="rId37"/>
    <p:sldLayoutId id="2147483679" r:id="rId38"/>
    <p:sldLayoutId id="2147483680" r:id="rId39"/>
    <p:sldLayoutId id="2147483653" r:id="rId40"/>
    <p:sldLayoutId id="2147483682" r:id="rId41"/>
    <p:sldLayoutId id="2147483683" r:id="rId42"/>
    <p:sldLayoutId id="2147483685" r:id="rId43"/>
    <p:sldLayoutId id="2147483654" r:id="rId44"/>
    <p:sldLayoutId id="2147483687" r:id="rId45"/>
    <p:sldLayoutId id="2147483689" r:id="rId46"/>
    <p:sldLayoutId id="2147483688" r:id="rId47"/>
    <p:sldLayoutId id="2147483691" r:id="rId48"/>
    <p:sldLayoutId id="2147483692" r:id="rId49"/>
    <p:sldLayoutId id="2147483693" r:id="rId50"/>
    <p:sldLayoutId id="2147483694" r:id="rId51"/>
    <p:sldLayoutId id="2147483696" r:id="rId52"/>
    <p:sldLayoutId id="2147483698" r:id="rId53"/>
    <p:sldLayoutId id="2147483699" r:id="rId54"/>
    <p:sldLayoutId id="2147483700" r:id="rId55"/>
    <p:sldLayoutId id="2147483701" r:id="rId56"/>
    <p:sldLayoutId id="2147483702" r:id="rId5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web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5.jp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rI2lfyhh5BYOFD0EfmeaC1l2FqT6pR7/view?usp=drive_lin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fif"/><Relationship Id="rId2" Type="http://schemas.openxmlformats.org/officeDocument/2006/relationships/image" Target="../media/image73.jf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CCDB8B4-2BFC-80CA-F727-9E4BF046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8520"/>
            <a:ext cx="12192000" cy="6839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25400">
              <a:schemeClr val="accent1">
                <a:alpha val="40000"/>
              </a:schemeClr>
            </a:glow>
            <a:outerShdw blurRad="50800" dist="50800" dir="5400000" sx="6000" sy="6000" algn="ctr" rotWithShape="0">
              <a:srgbClr val="000000">
                <a:alpha val="43137"/>
              </a:srgbClr>
            </a:outerShdw>
            <a:softEdge rad="914400"/>
          </a:effectLst>
          <a:scene3d>
            <a:camera prst="orthographicFront"/>
            <a:lightRig rig="threePt" dir="t"/>
          </a:scene3d>
          <a:sp3d z="19050" extrusionH="158750" contourW="6350">
            <a:extrusionClr>
              <a:schemeClr val="tx2"/>
            </a:extrusionClr>
            <a:contourClr>
              <a:schemeClr val="bg1"/>
            </a:contourClr>
          </a:sp3d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BB7C8CB-A664-44AD-3A87-0D03524E6858}"/>
              </a:ext>
            </a:extLst>
          </p:cNvPr>
          <p:cNvSpPr/>
          <p:nvPr/>
        </p:nvSpPr>
        <p:spPr>
          <a:xfrm>
            <a:off x="6193932" y="502920"/>
            <a:ext cx="5833403" cy="5852160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B6D7F4-6CE3-309C-3656-5F4A07CF5F61}"/>
              </a:ext>
            </a:extLst>
          </p:cNvPr>
          <p:cNvSpPr/>
          <p:nvPr/>
        </p:nvSpPr>
        <p:spPr>
          <a:xfrm>
            <a:off x="6520554" y="814167"/>
            <a:ext cx="5214425" cy="5229665"/>
          </a:xfrm>
          <a:prstGeom prst="ellipse">
            <a:avLst/>
          </a:prstGeom>
          <a:blipFill dpi="0" rotWithShape="1">
            <a:blip r:embed="rId4"/>
            <a:srcRect/>
            <a:stretch>
              <a:fillRect l="-36000" t="-3000"/>
            </a:stretch>
          </a:blipFill>
          <a:ln w="101600" cap="rnd">
            <a:solidFill>
              <a:schemeClr val="accent1">
                <a:lumMod val="50000"/>
              </a:schemeClr>
            </a:solidFill>
            <a:bevel/>
          </a:ln>
          <a:effectLst>
            <a:innerShdw blurRad="1270000" dist="50800" dir="16200000">
              <a:prstClr val="black">
                <a:alpha val="0"/>
              </a:prstClr>
            </a:innerShdw>
            <a:softEdge rad="0"/>
          </a:effectLst>
          <a:scene3d>
            <a:camera prst="orthographicFront"/>
            <a:lightRig rig="threePt" dir="t"/>
          </a:scene3d>
          <a:sp3d extrusionH="25400" contourW="50800">
            <a:bevelB w="101600" h="31750"/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0" rIns="640080" bIns="457200" rtlCol="0" anchor="ctr"/>
          <a:lstStyle/>
          <a:p>
            <a:pPr algn="ctr"/>
            <a:endParaRPr lang="en-US" dirty="0"/>
          </a:p>
        </p:txBody>
      </p:sp>
      <p:grpSp>
        <p:nvGrpSpPr>
          <p:cNvPr id="52" name="Group 4">
            <a:extLst>
              <a:ext uri="{FF2B5EF4-FFF2-40B4-BE49-F238E27FC236}">
                <a16:creationId xmlns:a16="http://schemas.microsoft.com/office/drawing/2014/main" id="{59ADB51B-A0AF-CA96-5D18-04905FA1CE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32970" y="1721962"/>
            <a:ext cx="6541527" cy="3779838"/>
            <a:chOff x="-61" y="1177"/>
            <a:chExt cx="4711" cy="2381"/>
          </a:xfrm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B5AD9490-58AF-0DB0-8CA2-CADEF4E3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" y="1177"/>
              <a:ext cx="4383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Gill Sans MT" panose="020B0502020104020203" pitchFamily="34" charset="0"/>
                </a:rPr>
                <a:t>SP</a:t>
              </a:r>
              <a:r>
                <a:rPr lang="en-US" altLang="en-US" sz="4800" b="1" dirty="0">
                  <a:solidFill>
                    <a:schemeClr val="accent1">
                      <a:lumMod val="50000"/>
                    </a:schemeClr>
                  </a:solidFill>
                  <a:latin typeface="Gill Sans MT" panose="020B0502020104020203" pitchFamily="34" charset="0"/>
                </a:rPr>
                <a:t>EEDY </a:t>
              </a:r>
              <a:r>
                <a:rPr lang="en-US" altLang="en-US" sz="4800" b="1" dirty="0">
                  <a:solidFill>
                    <a:srgbClr val="000000"/>
                  </a:solidFill>
                  <a:latin typeface="Gill Sans MT" panose="020B0502020104020203" pitchFamily="34" charset="0"/>
                </a:rPr>
                <a:t>LOGISTICS</a:t>
              </a: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0D7E8230-AC16-FEB0-1686-3FBE3D216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186"/>
              <a:ext cx="12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5F99BEB6-2FB7-E966-8ED5-755717CB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FEB7D41F-E254-8C6F-0FBD-103B9F823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658"/>
              <a:ext cx="2673" cy="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D5D6FDFA-E2DD-AC03-E0D9-292C349CC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1716"/>
              <a:ext cx="2568" cy="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109948B0-1E91-77F1-FD95-74E0957D8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5F71BA40-D6C3-E575-A5EA-B9EBFFDBE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8D175E05-D83F-F6FD-02DA-5F8E9741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1876"/>
              <a:ext cx="3619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>
                  <a:alpha val="83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PLANNING FOR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865FA740-8623-BE40-0D1F-4A3FE0EB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359"/>
              <a:ext cx="1331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YOUR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C4EEDD16-1747-5943-B4E8-C15F6673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" y="2359"/>
              <a:ext cx="12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15">
              <a:extLst>
                <a:ext uri="{FF2B5EF4-FFF2-40B4-BE49-F238E27FC236}">
                  <a16:creationId xmlns:a16="http://schemas.microsoft.com/office/drawing/2014/main" id="{D1D10CFE-F444-FA24-9C5D-D9558CD0A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" y="3104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64956631-AE33-E980-40E9-56438E420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" y="2905"/>
              <a:ext cx="2397" cy="54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ectangle 18">
              <a:extLst>
                <a:ext uri="{FF2B5EF4-FFF2-40B4-BE49-F238E27FC236}">
                  <a16:creationId xmlns:a16="http://schemas.microsoft.com/office/drawing/2014/main" id="{8151E57E-160D-260C-F2D9-C827EA0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" y="3053"/>
              <a:ext cx="19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1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panose="020B0604020202020204" pitchFamily="34" charset="0"/>
                </a:rPr>
                <a:t>Shipping Business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19">
              <a:extLst>
                <a:ext uri="{FF2B5EF4-FFF2-40B4-BE49-F238E27FC236}">
                  <a16:creationId xmlns:a16="http://schemas.microsoft.com/office/drawing/2014/main" id="{0B6013D9-1B60-1C52-0522-FA83CBD77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3061"/>
              <a:ext cx="6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1" u="none" strike="noStrike" cap="none" normalizeH="0" baseline="0" dirty="0">
                  <a:ln>
                    <a:noFill/>
                  </a:ln>
                  <a:solidFill>
                    <a:srgbClr val="F0CDA1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0">
              <a:extLst>
                <a:ext uri="{FF2B5EF4-FFF2-40B4-BE49-F238E27FC236}">
                  <a16:creationId xmlns:a16="http://schemas.microsoft.com/office/drawing/2014/main" id="{C49B581C-DB6E-AEA6-9495-7769529B7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3104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D02D6E76-46D3-97B1-C577-94C17435E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" y="3442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053787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1. Document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 2. Invoicing Processes.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B91D8CA-D79C-03C4-3847-3F9C514743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602" r="17602"/>
          <a:stretch>
            <a:fillRect/>
          </a:stretch>
        </p:blipFill>
        <p:spPr>
          <a:xfrm>
            <a:off x="6147582" y="3242600"/>
            <a:ext cx="3019783" cy="310896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6AD609A4-5CE2-A849-0CFD-A56739241F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95" r="16995"/>
          <a:stretch>
            <a:fillRect/>
          </a:stretch>
        </p:blipFill>
        <p:spPr>
          <a:xfrm>
            <a:off x="9045358" y="144910"/>
            <a:ext cx="3019782" cy="292608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0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405479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3. Communication Channels.</a:t>
            </a: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4. Regulatory submission.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DF7C937-39A6-0067-A5E1-D9FBA74DF4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444" t="-2466" r="14444" b="-2466"/>
          <a:stretch/>
        </p:blipFill>
        <p:spPr>
          <a:xfrm>
            <a:off x="9139060" y="328131"/>
            <a:ext cx="2926080" cy="3023594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4C9E693-2A8D-C397-8ED7-6EA654A5BE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8116" r="18116"/>
          <a:stretch>
            <a:fillRect/>
          </a:stretch>
        </p:blipFill>
        <p:spPr>
          <a:xfrm>
            <a:off x="6104527" y="3233091"/>
            <a:ext cx="2926080" cy="301249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8876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405479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5. Efficiency and Accuracy</a:t>
            </a: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6. Technology Integration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70D1C4E-FDB3-52EA-09EB-C0A554E0E6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364" r="20454"/>
          <a:stretch/>
        </p:blipFill>
        <p:spPr>
          <a:xfrm>
            <a:off x="9191224" y="637283"/>
            <a:ext cx="2743200" cy="2834619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F459C98-10FC-FA17-A7C5-63D0B70D08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5172" t="-7196" r="1724" b="-7196"/>
          <a:stretch/>
        </p:blipFill>
        <p:spPr>
          <a:xfrm>
            <a:off x="6498424" y="3472247"/>
            <a:ext cx="2743200" cy="2824208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929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03" y="-33216"/>
            <a:ext cx="9720262" cy="1498600"/>
          </a:xfrm>
          <a:effectLst>
            <a:outerShdw blurRad="88900" dist="38100" dir="13500000" algn="br" rotWithShape="0">
              <a:srgbClr val="C00000">
                <a:alpha val="47000"/>
              </a:srgbClr>
            </a:outerShdw>
          </a:effectLst>
          <a:scene3d>
            <a:camera prst="perspectiveFront"/>
            <a:lightRig rig="threePt" dir="t"/>
          </a:scene3d>
          <a:sp3d>
            <a:bevelT w="31750" h="114300"/>
            <a:bevelB w="44450"/>
          </a:sp3d>
        </p:spPr>
        <p:txBody>
          <a:bodyPr>
            <a:normAutofit/>
          </a:bodyPr>
          <a:lstStyle/>
          <a:p>
            <a:r>
              <a:rPr lang="en-US" sz="8000" dirty="0"/>
              <a:t>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372" y="1724025"/>
            <a:ext cx="3551227" cy="419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Data entry errors</a:t>
            </a:r>
          </a:p>
          <a:p>
            <a:pPr marL="0" indent="0">
              <a:buNone/>
            </a:pPr>
            <a:endParaRPr lang="en-US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 Inefficiencies in Manual Payment Processing</a:t>
            </a:r>
          </a:p>
          <a:p>
            <a:pPr marL="0" indent="0">
              <a:buNone/>
            </a:pPr>
            <a:endParaRPr lang="en-GB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Complex Payment Verification and Reconciliation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1A0943-5818-F1D4-DE94-94FF2E52AA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18000" contrast="20000"/>
                    </a14:imgEffect>
                  </a14:imgLayer>
                </a14:imgProps>
              </a:ext>
            </a:extLst>
          </a:blip>
          <a:srcRect l="22457" r="224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76628-4E6C-41D8-9462-A4CA39BD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386" y="2328350"/>
            <a:ext cx="3551227" cy="2982350"/>
          </a:xfrm>
          <a:prstGeom prst="rect">
            <a:avLst/>
          </a:prstGeom>
        </p:spPr>
      </p:pic>
      <p:sp>
        <p:nvSpPr>
          <p:cNvPr id="20" name="Action Button: Help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827460E-C4B9-1AA0-9CE2-C4905F2F780B}"/>
              </a:ext>
            </a:extLst>
          </p:cNvPr>
          <p:cNvSpPr/>
          <p:nvPr/>
        </p:nvSpPr>
        <p:spPr>
          <a:xfrm>
            <a:off x="8707902" y="2084389"/>
            <a:ext cx="2588455" cy="3359808"/>
          </a:xfrm>
          <a:prstGeom prst="actionButtonHelp">
            <a:avLst/>
          </a:prstGeom>
          <a:solidFill>
            <a:schemeClr val="bg1">
              <a:lumMod val="50000"/>
            </a:schemeClr>
          </a:solidFill>
          <a:effectLst>
            <a:outerShdw blurRad="63500" sx="117000" sy="117000" algn="ctr" rotWithShape="0">
              <a:schemeClr val="bg1">
                <a:alpha val="40000"/>
              </a:schemeClr>
            </a:outerShdw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9F6C4C-353E-5094-0009-5D11C539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2" y="112712"/>
            <a:ext cx="1313760" cy="1422401"/>
          </a:xfrm>
          <a:prstGeom prst="rect">
            <a:avLst/>
          </a:prstGeom>
        </p:spPr>
      </p:pic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D67610DC-29C0-FFEB-1511-9C56198C6286}"/>
              </a:ext>
            </a:extLst>
          </p:cNvPr>
          <p:cNvSpPr/>
          <p:nvPr/>
        </p:nvSpPr>
        <p:spPr>
          <a:xfrm>
            <a:off x="495948" y="4788641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546B6DDD-4379-35DC-18CE-95DECDB5740C}"/>
              </a:ext>
            </a:extLst>
          </p:cNvPr>
          <p:cNvSpPr/>
          <p:nvPr/>
        </p:nvSpPr>
        <p:spPr>
          <a:xfrm>
            <a:off x="508844" y="3168410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1D933FDC-8BE5-2F2B-7331-CF87CE437F2B}"/>
              </a:ext>
            </a:extLst>
          </p:cNvPr>
          <p:cNvSpPr/>
          <p:nvPr/>
        </p:nvSpPr>
        <p:spPr>
          <a:xfrm>
            <a:off x="495948" y="215696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ED04B61-DFB1-C843-4462-19773F01E1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57" r="22457"/>
          <a:stretch>
            <a:fillRect/>
          </a:stretch>
        </p:blipFill>
        <p:spPr>
          <a:prstGeom prst="rect">
            <a:avLst/>
          </a:prstGeom>
          <a:effectLst>
            <a:glow rad="266700">
              <a:schemeClr val="bg1"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85F6CE-07D3-C385-15A3-9E51408D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90" y="3077308"/>
            <a:ext cx="1874520" cy="1874520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D68BBC11-4AF0-B980-7DC3-C6F29E64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03" y="-33216"/>
            <a:ext cx="9720262" cy="1498600"/>
          </a:xfrm>
          <a:effectLst>
            <a:outerShdw blurRad="215900" dist="38100" dir="13500000" algn="br" rotWithShape="0">
              <a:srgbClr val="FFFF00">
                <a:alpha val="38000"/>
              </a:srgbClr>
            </a:outerShdw>
          </a:effectLst>
          <a:scene3d>
            <a:camera prst="perspectiveFront"/>
            <a:lightRig rig="threePt" dir="t"/>
          </a:scene3d>
          <a:sp3d>
            <a:bevelT w="31750" h="114300"/>
            <a:bevelB w="44450"/>
          </a:sp3d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Solution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80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58F4AC3-C082-DC2F-0DC0-33F0C710C1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712994" y="2349305"/>
            <a:ext cx="2897980" cy="3446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186FD-5B95-1A88-E80C-EC75F8928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838" y="1534084"/>
            <a:ext cx="941165" cy="990831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31554830-5109-C3AA-6B93-44A8FF0D1A29}"/>
              </a:ext>
            </a:extLst>
          </p:cNvPr>
          <p:cNvSpPr txBox="1">
            <a:spLocks/>
          </p:cNvSpPr>
          <p:nvPr/>
        </p:nvSpPr>
        <p:spPr>
          <a:xfrm>
            <a:off x="459263" y="1712119"/>
            <a:ext cx="3551227" cy="419100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kern="0" dirty="0">
                <a:latin typeface="Times New Roman" panose="02020603050405020304" pitchFamily="18" charset="0"/>
              </a:rPr>
              <a:t>Data entry errors</a:t>
            </a:r>
          </a:p>
          <a:p>
            <a:pPr marL="0" indent="0">
              <a:buNone/>
            </a:pPr>
            <a:endParaRPr lang="en-US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 Inefficiencies in Manual Payment Processing</a:t>
            </a:r>
          </a:p>
          <a:p>
            <a:pPr marL="0" indent="0">
              <a:buNone/>
            </a:pPr>
            <a:endParaRPr lang="en-GB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Complex Payment Verification and Reconciliation</a:t>
            </a:r>
          </a:p>
          <a:p>
            <a:endParaRPr lang="en-US" dirty="0"/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5B4D7237-98A0-F5AC-8DE0-B3F0C86B531F}"/>
              </a:ext>
            </a:extLst>
          </p:cNvPr>
          <p:cNvSpPr/>
          <p:nvPr/>
        </p:nvSpPr>
        <p:spPr>
          <a:xfrm>
            <a:off x="495948" y="215696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84FC5D6E-3990-22DE-DC27-7DFD4EC56AA1}"/>
              </a:ext>
            </a:extLst>
          </p:cNvPr>
          <p:cNvSpPr/>
          <p:nvPr/>
        </p:nvSpPr>
        <p:spPr>
          <a:xfrm>
            <a:off x="494838" y="3077307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7CBCE010-9558-373E-4866-E4BEE8288D0B}"/>
              </a:ext>
            </a:extLst>
          </p:cNvPr>
          <p:cNvSpPr/>
          <p:nvPr/>
        </p:nvSpPr>
        <p:spPr>
          <a:xfrm>
            <a:off x="494838" y="479418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5D4028-3F78-4336-858F-5FF6B9A0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25" y="61488"/>
            <a:ext cx="1210042" cy="12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9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66" y="368688"/>
            <a:ext cx="7647110" cy="75882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0000"/>
                </a:solidFill>
                <a:effectLst>
                  <a:outerShdw blurRad="127000" dist="38100" dir="2700000" algn="tl" rotWithShape="0">
                    <a:srgbClr val="FFFF00">
                      <a:alpha val="36000"/>
                    </a:srgbClr>
                  </a:outerShdw>
                </a:effectLst>
                <a:latin typeface="Times New Roman" panose="02020603050405020304" pitchFamily="18" charset="0"/>
              </a:rPr>
              <a:t>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63883" y="4451550"/>
            <a:ext cx="2686613" cy="666781"/>
          </a:xfrm>
        </p:spPr>
        <p:txBody>
          <a:bodyPr/>
          <a:lstStyle/>
          <a:p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Digital Document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00" y="4178337"/>
            <a:ext cx="2194560" cy="1213209"/>
          </a:xfrm>
        </p:spPr>
        <p:txBody>
          <a:bodyPr/>
          <a:lstStyle/>
          <a:p>
            <a:pPr marL="6350" marR="1270" indent="-6350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Automated Invoicing </a:t>
            </a:r>
          </a:p>
          <a:p>
            <a:pPr marL="6350" marR="1270" indent="-6350" algn="l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endParaRPr lang="en-US" sz="1800" b="0" kern="0" dirty="0">
              <a:solidFill>
                <a:srgbClr val="0F0F0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44665" y="4178337"/>
            <a:ext cx="2686613" cy="666781"/>
          </a:xfrm>
        </p:spPr>
        <p:txBody>
          <a:bodyPr/>
          <a:lstStyle/>
          <a:p>
            <a:pPr marL="6350" marR="1270" indent="-6350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Invoicing Processes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05347" y="4451549"/>
            <a:ext cx="2686613" cy="666781"/>
          </a:xfrm>
        </p:spPr>
        <p:txBody>
          <a:bodyPr/>
          <a:lstStyle/>
          <a:p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Accuracy And Timeliness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952D7-D7C3-6435-6091-A65E04C5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0" y="11018"/>
            <a:ext cx="1207113" cy="1213209"/>
          </a:xfrm>
          <a:prstGeom prst="rect">
            <a:avLst/>
          </a:prstGeom>
        </p:spPr>
      </p:pic>
      <p:pic>
        <p:nvPicPr>
          <p:cNvPr id="15" name="Picture Placeholder 14" descr="Image result for Electronic Invoicing Software">
            <a:extLst>
              <a:ext uri="{FF2B5EF4-FFF2-40B4-BE49-F238E27FC236}">
                <a16:creationId xmlns:a16="http://schemas.microsoft.com/office/drawing/2014/main" id="{95F35B83-6D91-D846-6DC5-61CA5D8A5AA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" b="218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6" descr="1,119 Late invoice Images, Stock Photos &amp; Vectors | Shutterstock">
            <a:extLst>
              <a:ext uri="{FF2B5EF4-FFF2-40B4-BE49-F238E27FC236}">
                <a16:creationId xmlns:a16="http://schemas.microsoft.com/office/drawing/2014/main" id="{C32C7DC7-DB51-F7F7-2767-8A78F6CCDBA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8" t="6522" r="44635" b="6522"/>
          <a:stretch/>
        </p:blipFill>
        <p:spPr bwMode="auto">
          <a:xfrm>
            <a:off x="9301294" y="1761485"/>
            <a:ext cx="2494721" cy="2226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D464536-A66D-C9A6-607B-10B6F4451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6666" t="24" b="24"/>
          <a:stretch/>
        </p:blipFill>
        <p:spPr>
          <a:xfrm>
            <a:off x="434620" y="1761486"/>
            <a:ext cx="2527521" cy="222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1D7BB00-95F2-706C-05F9-46D3784D9EA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l="15345" r="153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104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B53EDA-71B8-0C89-8AF5-7902189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4" y="69850"/>
            <a:ext cx="11428472" cy="16582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5555FD-ECAE-5F15-5F49-E49E51510A36}"/>
              </a:ext>
            </a:extLst>
          </p:cNvPr>
          <p:cNvSpPr txBox="1"/>
          <p:nvPr/>
        </p:nvSpPr>
        <p:spPr>
          <a:xfrm>
            <a:off x="233875" y="2065730"/>
            <a:ext cx="5321667" cy="626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270" indent="-34290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  <a:buFont typeface="+mj-lt"/>
              <a:buAutoNum type="arabicPeriod"/>
            </a:pP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marR="1270" algn="just">
              <a:lnSpc>
                <a:spcPct val="250000"/>
              </a:lnSpc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2.Feedback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 of Data Entry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Validation Checks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270" indent="-34290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  <a:buFont typeface="+mj-lt"/>
              <a:buAutoNum type="arabicPeriod"/>
            </a:pP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8F1360-C6E4-B1D8-0E7D-FA469D3826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096" b="14096"/>
          <a:stretch>
            <a:fillRect/>
          </a:stretch>
        </p:blipFill>
        <p:spPr>
          <a:xfrm>
            <a:off x="8291057" y="799277"/>
            <a:ext cx="3527881" cy="2532906"/>
          </a:xfrm>
          <a:ln w="139700">
            <a:solidFill>
              <a:schemeClr val="tx1">
                <a:alpha val="36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24C81-1577-0F19-E8BE-DBFF4EA90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95" b="13457"/>
          <a:stretch/>
        </p:blipFill>
        <p:spPr>
          <a:xfrm>
            <a:off x="6487887" y="3751037"/>
            <a:ext cx="4974006" cy="2757715"/>
          </a:xfrm>
          <a:prstGeom prst="rect">
            <a:avLst/>
          </a:prstGeom>
          <a:ln w="139700">
            <a:solidFill>
              <a:schemeClr val="tx1">
                <a:alpha val="3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B53EDA-71B8-0C89-8AF5-7902189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4" y="69850"/>
            <a:ext cx="11428472" cy="16582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5555FD-ECAE-5F15-5F49-E49E51510A36}"/>
              </a:ext>
            </a:extLst>
          </p:cNvPr>
          <p:cNvSpPr txBox="1"/>
          <p:nvPr/>
        </p:nvSpPr>
        <p:spPr>
          <a:xfrm>
            <a:off x="211016" y="2122001"/>
            <a:ext cx="53216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 Invoicing and Billing</a:t>
            </a: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Clear and Simple Policies</a:t>
            </a: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payment </a:t>
            </a: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CF52FAF-EFE4-613D-339D-872F22CB3F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128" b="2128"/>
          <a:stretch>
            <a:fillRect/>
          </a:stretch>
        </p:blipFill>
        <p:spPr>
          <a:prstGeom prst="rect">
            <a:avLst/>
          </a:prstGeom>
          <a:ln w="41275">
            <a:solidFill>
              <a:schemeClr val="tx1">
                <a:alpha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52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5F952BD-4AB5-AA0D-6185-5EBFF2F3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44450" contourW="12700">
              <a:extrusionClr>
                <a:srgbClr val="FFE9E1"/>
              </a:extrusionClr>
              <a:contourClr>
                <a:srgbClr val="FFE9E1"/>
              </a:contourClr>
            </a:sp3d>
          </a:bodyPr>
          <a:lstStyle/>
          <a:p>
            <a:r>
              <a:rPr lang="en-US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Functional requirements: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D15EB7-7FA7-E7EC-C228-F355A5F3E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0658" y="639763"/>
            <a:ext cx="7019084" cy="6365631"/>
          </a:xfrm>
        </p:spPr>
        <p:txBody>
          <a:bodyPr>
            <a:normAutofit lnSpcReduction="10000"/>
          </a:bodyPr>
          <a:lstStyle/>
          <a:p>
            <a:pPr marL="342900" marR="352425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select the type of container that he wants for his shipment. 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52425" lvl="0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easily get his invoices through our website.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52425" lvl="0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choose the way he wants to pay for his invoices 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8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4" r="52689" b="671"/>
          <a:stretch/>
        </p:blipFill>
        <p:spPr>
          <a:xfrm>
            <a:off x="1828800" y="4038162"/>
            <a:ext cx="3151858" cy="2728400"/>
          </a:xfrm>
          <a:prstGeom prst="rect">
            <a:avLst/>
          </a:prstGeom>
          <a:effectLst>
            <a:outerShdw blurRad="88900" dist="774700" dir="11400000" sx="101000" sy="101000" rotWithShape="0">
              <a:prstClr val="black">
                <a:alpha val="29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7795F-4CA4-B025-D9C0-79312E70D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" t="-302" r="105" b="304"/>
          <a:stretch/>
        </p:blipFill>
        <p:spPr>
          <a:xfrm>
            <a:off x="548640" y="1094178"/>
            <a:ext cx="2560320" cy="2728400"/>
          </a:xfrm>
          <a:prstGeom prst="rect">
            <a:avLst/>
          </a:prstGeom>
          <a:effectLst>
            <a:outerShdw blurRad="88900" dist="812800" sx="103000" sy="103000" rotWithShape="0">
              <a:schemeClr val="bg2">
                <a:lumMod val="10000"/>
                <a:alpha val="2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50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2" t="32306" r="3597"/>
          <a:stretch/>
        </p:blipFill>
        <p:spPr>
          <a:xfrm>
            <a:off x="1949543" y="3958345"/>
            <a:ext cx="3064609" cy="2726153"/>
          </a:xfrm>
          <a:prstGeom prst="rect">
            <a:avLst/>
          </a:prstGeom>
          <a:effectLst>
            <a:outerShdw blurRad="88900" dist="774700" dir="11400000" sx="101000" sy="101000" rotWithShape="0">
              <a:prstClr val="black">
                <a:alpha val="29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D15EB7-7FA7-E7EC-C228-F355A5F3E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8664" y="821761"/>
            <a:ext cx="7343336" cy="5455774"/>
          </a:xfrm>
        </p:spPr>
        <p:txBody>
          <a:bodyPr>
            <a:normAutofit fontScale="92500"/>
          </a:bodyPr>
          <a:lstStyle/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secure.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easy to use. 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compatible and user friendly.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maintainable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952BD-4AB5-AA0D-6185-5EBFF2F3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6350" contourW="12700"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r>
              <a:rPr lang="en-US" dirty="0">
                <a:effectLst>
                  <a:outerShdw dist="38100" dir="16200000" rotWithShape="0">
                    <a:prstClr val="black">
                      <a:alpha val="36000"/>
                    </a:prstClr>
                  </a:outerShdw>
                </a:effectLst>
              </a:rPr>
              <a:t>NON-Functional requirements: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F2288-DBF0-9371-A216-D31721C4E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3" t="2474" r="9630" b="8253"/>
          <a:stretch/>
        </p:blipFill>
        <p:spPr>
          <a:xfrm>
            <a:off x="492369" y="1186277"/>
            <a:ext cx="2661100" cy="2518116"/>
          </a:xfrm>
          <a:prstGeom prst="rect">
            <a:avLst/>
          </a:prstGeom>
          <a:effectLst>
            <a:outerShdw blurRad="88900" dist="812800" sx="103000" sy="103000" rotWithShape="0">
              <a:schemeClr val="bg2">
                <a:lumMod val="10000"/>
                <a:alpha val="2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45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members: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58335"/>
              </p:ext>
            </p:extLst>
          </p:nvPr>
        </p:nvGraphicFramePr>
        <p:xfrm>
          <a:off x="1188720" y="1776547"/>
          <a:ext cx="9888582" cy="469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94">
                <a:tc>
                  <a:txBody>
                    <a:bodyPr/>
                    <a:lstStyle/>
                    <a:p>
                      <a:r>
                        <a:rPr lang="en-US" sz="2800" b="1" smtClean="0"/>
                        <a:t>Adham</a:t>
                      </a:r>
                      <a:r>
                        <a:rPr lang="en-US" sz="2800" b="1" baseline="0" smtClean="0"/>
                        <a:t> Elyan </a:t>
                      </a:r>
                      <a:endParaRPr lang="en-US" sz="2800" b="1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20-00615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Adham</a:t>
                      </a:r>
                      <a:r>
                        <a:rPr lang="en-US" sz="3200" b="1" baseline="0" smtClean="0">
                          <a:solidFill>
                            <a:srgbClr val="FFFFFF"/>
                          </a:solidFill>
                        </a:rPr>
                        <a:t> Morsy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20-02061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Malak El Fatatry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20-01326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Mariam Hazem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20-00346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Omar</a:t>
                      </a:r>
                      <a:r>
                        <a:rPr lang="en-US" sz="3200" b="1" baseline="0" smtClean="0">
                          <a:solidFill>
                            <a:srgbClr val="FFFFFF"/>
                          </a:solidFill>
                        </a:rPr>
                        <a:t> Ehab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20-00313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Raneem Abdelrazek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20-00833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Sherif Hesham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20-00347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52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D0F32E4-3185-49E6-F3B5-EF0A4D01F8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4940A-9064-B5BD-1F49-8399A806F6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A7A13-34C0-C49B-206F-91ADB84B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56603"/>
            <a:ext cx="6059488" cy="58315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1D4BD-8D6C-7AB0-E84C-90D3C6583C3B}"/>
              </a:ext>
            </a:extLst>
          </p:cNvPr>
          <p:cNvSpPr txBox="1">
            <a:spLocks noChangeAspect="1"/>
          </p:cNvSpPr>
          <p:nvPr/>
        </p:nvSpPr>
        <p:spPr>
          <a:xfrm>
            <a:off x="0" y="-4446"/>
            <a:ext cx="12192000" cy="961049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 algn="ctr"/>
            <a:r>
              <a:rPr lang="en-US" sz="4800" cap="all" spc="1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Technologies</a:t>
            </a:r>
            <a:r>
              <a:rPr lang="en-US" sz="4800" cap="all" spc="1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B7C7B08-08E7-A677-0F6D-967E02E9C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03431"/>
              </p:ext>
            </p:extLst>
          </p:nvPr>
        </p:nvGraphicFramePr>
        <p:xfrm>
          <a:off x="7090355" y="956604"/>
          <a:ext cx="4896597" cy="5618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5994">
                  <a:extLst>
                    <a:ext uri="{9D8B030D-6E8A-4147-A177-3AD203B41FA5}">
                      <a16:colId xmlns:a16="http://schemas.microsoft.com/office/drawing/2014/main" val="4222539165"/>
                    </a:ext>
                  </a:extLst>
                </a:gridCol>
                <a:gridCol w="3220603">
                  <a:extLst>
                    <a:ext uri="{9D8B030D-6E8A-4147-A177-3AD203B41FA5}">
                      <a16:colId xmlns:a16="http://schemas.microsoft.com/office/drawing/2014/main" val="1001178688"/>
                    </a:ext>
                  </a:extLst>
                </a:gridCol>
              </a:tblGrid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effectLst/>
                        </a:rPr>
                        <a:t>GUI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Graphical</a:t>
                      </a:r>
                      <a:r>
                        <a:rPr lang="en-US" sz="1400" b="0" kern="1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interface </a:t>
                      </a:r>
                      <a:endParaRPr lang="en-US" sz="14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49" marR="50249" marT="0" marB="0" anchor="ctr">
                    <a:solidFill>
                      <a:srgbClr val="E8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208632"/>
                  </a:ext>
                </a:extLst>
              </a:tr>
              <a:tr h="6830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>
                          <a:effectLst/>
                        </a:rPr>
                        <a:t>API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Application Programming Interface	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3278171424"/>
                  </a:ext>
                </a:extLst>
              </a:tr>
              <a:tr h="74958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>
                          <a:effectLst/>
                        </a:rPr>
                        <a:t>SVG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Scalable Vector Graphics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028774580"/>
                  </a:ext>
                </a:extLst>
              </a:tr>
              <a:tr h="7247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r>
                        <a:rPr lang="en-US" sz="1400" kern="100" spc="25" baseline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 </a:t>
                      </a:r>
                      <a:r>
                        <a:rPr lang="en-US" sz="1400" kern="100" dirty="0" smtClean="0">
                          <a:effectLst/>
                        </a:rPr>
                        <a:t>Sharp language</a:t>
                      </a:r>
                      <a:endParaRPr lang="en-US" sz="1400" kern="100" baseline="0" dirty="0" smtClean="0">
                        <a:effectLst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3012734052"/>
                  </a:ext>
                </a:extLst>
              </a:tr>
              <a:tr h="54006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LINQ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400" kern="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integrated query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657597264"/>
                  </a:ext>
                </a:extLst>
              </a:tr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Portable Document Format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23014989"/>
                  </a:ext>
                </a:extLst>
              </a:tr>
              <a:tr h="46333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 smtClean="0">
                          <a:effectLst/>
                        </a:rPr>
                        <a:t>Hyper Text Markup Language</a:t>
                      </a:r>
                      <a:endParaRPr lang="en-US" sz="1400" kern="1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280531747"/>
                  </a:ext>
                </a:extLst>
              </a:tr>
              <a:tr h="5437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CSS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 smtClean="0">
                          <a:effectLst/>
                        </a:rPr>
                        <a:t>Cascading Style Sheets</a:t>
                      </a:r>
                      <a:endParaRPr lang="en-US" sz="1400" kern="1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280068592"/>
                  </a:ext>
                </a:extLst>
              </a:tr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JAVASCRIPT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React</a:t>
                      </a:r>
                      <a:endParaRPr lang="en-US" sz="1400" kern="1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923185524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4F141109-973D-4658-EEB9-3013BD8632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905625" y="2874740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1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4940A-9064-B5BD-1F49-8399A806F6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1D4BD-8D6C-7AB0-E84C-90D3C6583C3B}"/>
              </a:ext>
            </a:extLst>
          </p:cNvPr>
          <p:cNvSpPr txBox="1">
            <a:spLocks noChangeAspect="1"/>
          </p:cNvSpPr>
          <p:nvPr/>
        </p:nvSpPr>
        <p:spPr>
          <a:xfrm>
            <a:off x="0" y="-4446"/>
            <a:ext cx="12192000" cy="961049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 algn="ctr"/>
            <a:r>
              <a:rPr lang="en-US" sz="4800" cap="all" spc="100" smtClean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methdologies</a:t>
            </a:r>
            <a:r>
              <a:rPr lang="en-US" sz="4800" cap="all" spc="100" smtClean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 </a:t>
            </a:r>
            <a:endParaRPr lang="en-US" sz="4800" cap="all" spc="100" dirty="0">
              <a:ln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>
                <a:outerShdw blurRad="12700" dist="38100" dir="17400000" algn="bl" rotWithShape="0">
                  <a:prstClr val="black">
                    <a:alpha val="49000"/>
                  </a:prstClr>
                </a:outerShdw>
                <a:reflection blurRad="25400" stA="68000" endPos="49000" dist="38100" dir="5400000" sy="-100000" algn="bl" rotWithShape="0"/>
              </a:effectLst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F141109-973D-4658-EEB9-3013BD8632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905625" y="2874740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300162"/>
            <a:ext cx="5793640" cy="4826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4046" y="1410789"/>
            <a:ext cx="57607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Standardized </a:t>
            </a:r>
            <a:r>
              <a:rPr lang="en-US" sz="2300" b="1" i="1" u="sng">
                <a:solidFill>
                  <a:srgbClr val="FFFFFF"/>
                </a:solidFill>
              </a:rPr>
              <a:t>Payment </a:t>
            </a:r>
            <a:r>
              <a:rPr lang="en-US" sz="2300" b="1" i="1" u="sng" smtClean="0">
                <a:solidFill>
                  <a:srgbClr val="FFFFFF"/>
                </a:solidFill>
              </a:rPr>
              <a:t>Protocols: </a:t>
            </a:r>
            <a:r>
              <a:rPr lang="en-US" sz="2300">
                <a:solidFill>
                  <a:srgbClr val="FFFFFF"/>
                </a:solidFill>
              </a:rPr>
              <a:t>Use common payment methods like EFT, ACH, and credit/debit cards for smooth transactions</a:t>
            </a:r>
            <a:r>
              <a:rPr lang="en-US" sz="230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>
                <a:solidFill>
                  <a:srgbClr val="FFFFFF"/>
                </a:solidFill>
              </a:rPr>
              <a:t>Flexible and Adaptable: </a:t>
            </a:r>
            <a:r>
              <a:rPr lang="en-US" sz="2300">
                <a:solidFill>
                  <a:srgbClr val="FFFFFF"/>
                </a:solidFill>
              </a:rPr>
              <a:t>The system is designed to be flexible and adaptable to accommodate changes in the supply chain, and emerging payment technologies and regulations</a:t>
            </a:r>
            <a:r>
              <a:rPr lang="en-US" sz="2300" b="1" i="1" u="sng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Automated </a:t>
            </a:r>
            <a:r>
              <a:rPr lang="en-US" sz="2300" b="1" i="1" u="sng">
                <a:solidFill>
                  <a:srgbClr val="FFFFFF"/>
                </a:solidFill>
              </a:rPr>
              <a:t>Invoicing: </a:t>
            </a:r>
            <a:r>
              <a:rPr lang="en-US" sz="2300">
                <a:solidFill>
                  <a:srgbClr val="FFFFFF"/>
                </a:solidFill>
              </a:rPr>
              <a:t>Automate invoicing and reconciliation to reduce errors and speed up payments</a:t>
            </a:r>
            <a:r>
              <a:rPr lang="en-US" sz="230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Reporting </a:t>
            </a:r>
            <a:r>
              <a:rPr lang="en-US" sz="2300" b="1" i="1" u="sng">
                <a:solidFill>
                  <a:srgbClr val="FFFFFF"/>
                </a:solidFill>
              </a:rPr>
              <a:t>and </a:t>
            </a:r>
            <a:r>
              <a:rPr lang="en-US" sz="2300" b="1" i="1" u="sng" smtClean="0">
                <a:solidFill>
                  <a:srgbClr val="FFFFFF"/>
                </a:solidFill>
              </a:rPr>
              <a:t>Analytics</a:t>
            </a:r>
            <a:r>
              <a:rPr lang="en-US" sz="2300" smtClean="0">
                <a:solidFill>
                  <a:srgbClr val="FFFFFF"/>
                </a:solidFill>
              </a:rPr>
              <a:t>: </a:t>
            </a:r>
            <a:r>
              <a:rPr lang="en-US" sz="2300">
                <a:solidFill>
                  <a:srgbClr val="FFFFFF"/>
                </a:solidFill>
              </a:rPr>
              <a:t>Provide detailed reports and analytics to track payment trends and manage cash flow.</a:t>
            </a:r>
          </a:p>
        </p:txBody>
      </p:sp>
    </p:spTree>
    <p:extLst>
      <p:ext uri="{BB962C8B-B14F-4D97-AF65-F5344CB8AC3E}">
        <p14:creationId xmlns:p14="http://schemas.microsoft.com/office/powerpoint/2010/main" val="61358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6000"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87E4-4D04-FAD3-DD67-A2C9779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644726"/>
            <a:ext cx="10404231" cy="2315411"/>
          </a:xfrm>
          <a:effectLst>
            <a:outerShdw blurRad="1143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kumimoji="0" lang="en-US" altLang="en-US" sz="6600" b="1" u="none" strike="noStrike" normalizeH="0" baseline="0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sz="6600" dirty="0">
              <a:ln>
                <a:solidFill>
                  <a:schemeClr val="tx1">
                    <a:lumMod val="60000"/>
                    <a:lumOff val="40000"/>
                    <a:alpha val="86000"/>
                  </a:schemeClr>
                </a:solidFill>
              </a:ln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E71-1F51-3F06-ACFE-A2850385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585" y="4735054"/>
            <a:ext cx="3200400" cy="146304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3DD7-AFF0-EDB3-E54E-436DF12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7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B705403-9D09-FAED-EE28-F2EA0E5639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995" t="9536" r="39109" b="1202"/>
          <a:stretch/>
        </p:blipFill>
        <p:spPr>
          <a:xfrm>
            <a:off x="232113" y="601393"/>
            <a:ext cx="5863888" cy="5876639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2A9513D-ECFE-19BE-AE07-ABDDA94C9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9458" y="191817"/>
            <a:ext cx="6042542" cy="6286215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3200" u="sng" dirty="0"/>
              <a:t>Welcome To 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[SPEEDY LOGISTICS], Where Creativity Knows No Boundaries. Unleash Your Imagination And Explore Endless Possibilities.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We're here to make your life easier.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 Discover our efficient solutions and simplify your daily tasks.</a:t>
            </a:r>
          </a:p>
          <a:p>
            <a:endParaRPr lang="en-US" sz="2800" dirty="0">
              <a:latin typeface="Montserrat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E731-43B4-0CD9-7E08-FD369E8A7B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7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49C-22EA-1881-CE5C-2AB29DF2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49C-22EA-1881-CE5C-2AB29DF20B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18863" y="6470650"/>
            <a:ext cx="973137" cy="274638"/>
          </a:xfrm>
        </p:spPr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952AE-FCE7-7F3D-83C2-C1D9A782B5C7}"/>
              </a:ext>
            </a:extLst>
          </p:cNvPr>
          <p:cNvSpPr txBox="1"/>
          <p:nvPr/>
        </p:nvSpPr>
        <p:spPr>
          <a:xfrm>
            <a:off x="1152583" y="5443619"/>
            <a:ext cx="29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Signing up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9831E-1F37-215F-8F2D-DD4FDFE13B71}"/>
              </a:ext>
            </a:extLst>
          </p:cNvPr>
          <p:cNvSpPr txBox="1"/>
          <p:nvPr/>
        </p:nvSpPr>
        <p:spPr>
          <a:xfrm>
            <a:off x="7765364" y="5434367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29861-4452-9B02-5004-A09FF249A731}"/>
              </a:ext>
            </a:extLst>
          </p:cNvPr>
          <p:cNvSpPr txBox="1"/>
          <p:nvPr/>
        </p:nvSpPr>
        <p:spPr>
          <a:xfrm>
            <a:off x="455263" y="5946710"/>
            <a:ext cx="3826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New user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31B4E-8997-EDF3-2400-A2993BA57182}"/>
              </a:ext>
            </a:extLst>
          </p:cNvPr>
          <p:cNvSpPr txBox="1"/>
          <p:nvPr/>
        </p:nvSpPr>
        <p:spPr>
          <a:xfrm>
            <a:off x="6928336" y="5950059"/>
            <a:ext cx="3826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Senior user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85573-65F1-1D6C-4C18-9B70090C81B7}"/>
              </a:ext>
            </a:extLst>
          </p:cNvPr>
          <p:cNvSpPr txBox="1"/>
          <p:nvPr/>
        </p:nvSpPr>
        <p:spPr>
          <a:xfrm>
            <a:off x="0" y="90472"/>
            <a:ext cx="12192000" cy="1077218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  <a:effectLst>
            <a:glow rad="101600">
              <a:schemeClr val="accent1">
                <a:alpha val="96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762000"/>
          </a:effectLst>
        </p:spPr>
        <p:txBody>
          <a:bodyPr wrap="square" lIns="182880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This page is the main interface of the website, which will appear in the beginning of the interaction between the user and our website.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1D95C-80C7-F33C-90F4-C4E3AEDF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1" y="1593032"/>
            <a:ext cx="5029199" cy="3713871"/>
          </a:xfrm>
          <a:prstGeom prst="rect">
            <a:avLst/>
          </a:prstGeom>
          <a:ln w="66675">
            <a:solidFill>
              <a:srgbClr val="000000">
                <a:alpha val="24000"/>
              </a:srgbClr>
            </a:solidFill>
          </a:ln>
          <a:effectLst>
            <a:outerShdw blurRad="50800" dist="254000" dir="19380000" sx="104000" sy="104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C5F6B1-F6BF-23BB-309F-B098FED3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06" y="1593032"/>
            <a:ext cx="4791871" cy="3623521"/>
          </a:xfrm>
          <a:prstGeom prst="rect">
            <a:avLst/>
          </a:prstGeom>
          <a:ln w="66675">
            <a:solidFill>
              <a:srgbClr val="000000">
                <a:alpha val="24000"/>
              </a:srgbClr>
            </a:solidFill>
          </a:ln>
          <a:effectLst>
            <a:outerShdw blurRad="50800" dist="254000" dir="19380000" sx="104000" sy="104000" algn="bl" rotWithShape="0">
              <a:prstClr val="black">
                <a:alpha val="35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06" y="1593032"/>
            <a:ext cx="4791871" cy="3623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" y="1593031"/>
            <a:ext cx="5029199" cy="37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373F96-BEAF-7528-E8A3-1B2FD5F7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29" y="1019175"/>
            <a:ext cx="6782933" cy="5396139"/>
          </a:xfrm>
          <a:prstGeom prst="rect">
            <a:avLst/>
          </a:prstGeom>
          <a:ln w="50800">
            <a:solidFill>
              <a:schemeClr val="tx1">
                <a:alpha val="9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Website will be dealing with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366453-B6CA-129C-3ECF-EA17D440B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295366"/>
            <a:ext cx="4360184" cy="48437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/>
              <a:t>1. Admin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 smtClean="0"/>
              <a:t>2</a:t>
            </a:r>
            <a:r>
              <a:rPr lang="en-US" sz="3800" dirty="0"/>
              <a:t>. Employee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/>
              <a:t>3. Client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8" y="1019174"/>
            <a:ext cx="6782934" cy="53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85" y="218447"/>
            <a:ext cx="2205488" cy="1008123"/>
          </a:xfrm>
        </p:spPr>
        <p:txBody>
          <a:bodyPr/>
          <a:lstStyle/>
          <a:p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29" y="903939"/>
            <a:ext cx="5485297" cy="505012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3500" dirty="0">
                <a:solidFill>
                  <a:srgbClr val="00000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The Reports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The Profit 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(Monthly &amp; Yearly)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3. Total no of users &amp;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Total of the operations.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27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EC08-8C23-9CF9-8790-DC560E3F61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4" b="1554"/>
          <a:stretch/>
        </p:blipFill>
        <p:spPr>
          <a:xfrm>
            <a:off x="952132" y="1016000"/>
            <a:ext cx="5212080" cy="5050122"/>
          </a:xfrm>
          <a:prstGeom prst="rect">
            <a:avLst/>
          </a:prstGeom>
          <a:ln w="412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959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8027-F384-807C-6EF1-B569468F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5461235"/>
            <a:ext cx="5930900" cy="1009469"/>
          </a:xfrm>
        </p:spPr>
        <p:txBody>
          <a:bodyPr lIns="91440" tIns="0" rIns="274320" bIns="128016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The Profit (Monthly &amp; Yearly):</a:t>
            </a:r>
            <a:b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en-US" sz="2400" cap="none" spc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This graph shows min </a:t>
            </a: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&amp; max profit within the whole year and for each month. </a:t>
            </a:r>
            <a:b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endParaRPr kumimoji="0" lang="en-US" sz="2400" b="0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B1F262-2BDE-C368-D85B-E337365F8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476" y="260350"/>
            <a:ext cx="11520488" cy="3657599"/>
          </a:xfrm>
          <a:prstGeom prst="rect">
            <a:avLst/>
          </a:prstGeom>
          <a:noFill/>
          <a:ln w="53975">
            <a:solidFill>
              <a:schemeClr val="tx1">
                <a:alpha val="58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773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97CA1-07B6-55D0-BC47-5DA11B6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29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52D26C2-3E8B-2BC4-256E-E8AFE9AAC0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21" t="3488" r="6699" b="3488"/>
          <a:stretch/>
        </p:blipFill>
        <p:spPr>
          <a:xfrm>
            <a:off x="667658" y="260350"/>
            <a:ext cx="11143342" cy="3760107"/>
          </a:xfrm>
          <a:prstGeom prst="rect">
            <a:avLst/>
          </a:prstGeom>
          <a:ln w="47625">
            <a:solidFill>
              <a:schemeClr val="tx1">
                <a:alpha val="7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732E9-8A26-3FC5-D66F-FE18DF56E1F0}"/>
              </a:ext>
            </a:extLst>
          </p:cNvPr>
          <p:cNvSpPr txBox="1"/>
          <p:nvPr/>
        </p:nvSpPr>
        <p:spPr>
          <a:xfrm>
            <a:off x="0" y="3870505"/>
            <a:ext cx="5539015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T.Number of users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</a:b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This graph shows number of users that use our website &amp; number of employees work on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FD559-E653-E1F6-4C65-B4007A625D2C}"/>
              </a:ext>
            </a:extLst>
          </p:cNvPr>
          <p:cNvSpPr txBox="1"/>
          <p:nvPr/>
        </p:nvSpPr>
        <p:spPr>
          <a:xfrm>
            <a:off x="6395358" y="3870504"/>
            <a:ext cx="60833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T.Number of operations:</a:t>
            </a:r>
            <a:b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</a:b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This graph shows ( t.number of operation, no. of paid operations, no. of unpaid  operations)</a:t>
            </a:r>
          </a:p>
        </p:txBody>
      </p:sp>
    </p:spTree>
    <p:extLst>
      <p:ext uri="{BB962C8B-B14F-4D97-AF65-F5344CB8AC3E}">
        <p14:creationId xmlns:p14="http://schemas.microsoft.com/office/powerpoint/2010/main" val="1655549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E9F6FD0A-D2B9-1F16-096F-AEAE0923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" y="589784"/>
            <a:ext cx="3511798" cy="958001"/>
          </a:xfrm>
        </p:spPr>
        <p:txBody>
          <a:bodyPr>
            <a:normAutofit fontScale="92500" lnSpcReduction="20000"/>
          </a:bodyPr>
          <a:lstStyle/>
          <a:p>
            <a:pPr algn="r" rtl="1"/>
            <a:endParaRPr lang="en-US" sz="2400" b="1" dirty="0">
              <a:solidFill>
                <a:srgbClr val="107082"/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3000" dirty="0">
                <a:solidFill>
                  <a:schemeClr val="tx1"/>
                </a:solidFill>
                <a:latin typeface="Tw Cen MT" panose="020B0602020104020603"/>
              </a:rPr>
              <a:t>Presentation</a:t>
            </a:r>
            <a:r>
              <a:rPr lang="en-US" sz="3000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Tw Cen MT" panose="020B0602020104020603"/>
              </a:rPr>
              <a:t>Outlines</a:t>
            </a:r>
            <a:r>
              <a:rPr kumimoji="0" lang="en-US" sz="3000" b="0" i="0" u="non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000" b="1" i="0" u="none" kern="1200" cap="none" spc="0" normalizeH="0" baseline="0" noProof="0" dirty="0">
              <a:ln>
                <a:noFill/>
              </a:ln>
              <a:solidFill>
                <a:srgbClr val="107082"/>
              </a:solidFill>
              <a:effectLst/>
              <a:uLnTx/>
              <a:uFillTx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r" rtl="1"/>
            <a:endParaRPr lang="en-US" dirty="0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CF8C78D-7398-22F2-0728-18C95DDFA1C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85" y="1446515"/>
            <a:ext cx="3280867" cy="635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1E9B5-C080-2E62-8915-557F0AF0B8D3}"/>
              </a:ext>
            </a:extLst>
          </p:cNvPr>
          <p:cNvSpPr txBox="1"/>
          <p:nvPr/>
        </p:nvSpPr>
        <p:spPr>
          <a:xfrm>
            <a:off x="280339" y="1547785"/>
            <a:ext cx="8432587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en-US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Introduction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Project Aim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Project Scope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Problems 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Solution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Functional  &amp;  Non </a:t>
            </a:r>
            <a:r>
              <a:rPr lang="fr-FR" altLang="en-US" sz="280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</a:t>
            </a:r>
            <a:r>
              <a:rPr lang="fr-FR" altLang="en-US" sz="2800" cap="none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unctional </a:t>
            </a:r>
            <a:endParaRPr lang="fr-FR" altLang="en-US" sz="2800" cap="none" smtClean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Technologies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Methdologies </a:t>
            </a:r>
            <a:endParaRPr lang="fr-FR" altLang="en-US" sz="2800" cap="none" dirty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err="1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Demo</a:t>
            </a:r>
            <a:r>
              <a:rPr lang="fr-FR" altLang="en-US" sz="2800" cap="none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endParaRPr lang="fr-FR" altLang="en-US" sz="2800" cap="none" smtClean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Future work </a:t>
            </a:r>
            <a:endParaRPr lang="fr-FR" altLang="en-US" sz="2800" dirty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Conclusion 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93E3A35-10E5-3D74-9952-B024EDE59C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471388"/>
            <a:ext cx="3280867" cy="6351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pic>
        <p:nvPicPr>
          <p:cNvPr id="2057" name="Picture 9" descr="What Does a Logistics Company Do? | DXL ...">
            <a:extLst>
              <a:ext uri="{FF2B5EF4-FFF2-40B4-BE49-F238E27FC236}">
                <a16:creationId xmlns:a16="http://schemas.microsoft.com/office/drawing/2014/main" id="{F4F8F4E3-3C97-5372-5197-77F2415A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251" y="1068784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6B49E-02C8-C444-9B08-A290DF0054A1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681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987" y="194835"/>
            <a:ext cx="5878286" cy="1008123"/>
          </a:xfrm>
        </p:spPr>
        <p:txBody>
          <a:bodyPr/>
          <a:lstStyle/>
          <a:p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mployees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12" y="1753167"/>
            <a:ext cx="5272764" cy="36171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Clients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perations 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30</a:t>
            </a:fld>
            <a:endParaRPr lang="en-US" noProof="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77FD5BB-C86F-75A5-F659-81B32D220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1614" t="504" r="767" b="504"/>
          <a:stretch/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" y="852854"/>
            <a:ext cx="6255659" cy="5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2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70453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Employees have the possibility to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Create the operation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Edit the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Delete the operation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B98E621-90AD-7610-E0E9-6A35A0FF4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396" t="1162" r="-396" b="5814"/>
          <a:stretch/>
        </p:blipFill>
        <p:spPr>
          <a:xfrm>
            <a:off x="371476" y="260350"/>
            <a:ext cx="1152048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 Operation process: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C7E700-78E7-FDA8-AFE4-CDBB2152B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4" y="1333500"/>
            <a:ext cx="4507296" cy="49802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This is the screen that appears when the employee clicks on Create operation button.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hart Placeholder 11">
            <a:extLst>
              <a:ext uri="{FF2B5EF4-FFF2-40B4-BE49-F238E27FC236}">
                <a16:creationId xmlns:a16="http://schemas.microsoft.com/office/drawing/2014/main" id="{F417B757-8E1A-9A93-638C-0323D8863BA1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</a14:imgLayer>
                </a14:imgProps>
              </a:ext>
            </a:extLst>
          </a:blip>
          <a:srcRect r="9501"/>
          <a:stretch/>
        </p:blipFill>
        <p:spPr>
          <a:xfrm>
            <a:off x="5251833" y="1019175"/>
            <a:ext cx="6267067" cy="5181600"/>
          </a:xfrm>
          <a:prstGeom prst="rect">
            <a:avLst/>
          </a:prstGeom>
          <a:ln w="41275">
            <a:solidFill>
              <a:srgbClr val="335B7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33" y="1002219"/>
            <a:ext cx="6267067" cy="52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85" y="218447"/>
            <a:ext cx="5899372" cy="1008123"/>
          </a:xfrm>
        </p:spPr>
        <p:txBody>
          <a:bodyPr/>
          <a:lstStyle/>
          <a:p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lient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12" y="1753167"/>
            <a:ext cx="5272764" cy="36171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lient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operations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About Us section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Container types section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77FD5BB-C86F-75A5-F659-81B32D220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1614" t="504" r="767" b="504"/>
          <a:stretch/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" y="861646"/>
            <a:ext cx="6164401" cy="51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9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5942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800" u="sng" dirty="0" smtClean="0">
                <a:solidFill>
                  <a:srgbClr val="3F3F4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operations </a:t>
            </a:r>
            <a:r>
              <a:rPr lang="en-US" sz="2800" b="0" i="0" u="sng" dirty="0" smtClean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" b="4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7578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7045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can we help you as a client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Saving your time and money spent 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Easier transactions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Avoiding 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Avoiding late bill payments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4" b="15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792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956" y="6461911"/>
            <a:ext cx="973667" cy="274320"/>
          </a:xfrm>
        </p:spPr>
        <p:txBody>
          <a:bodyPr/>
          <a:lstStyle/>
          <a:p>
            <a:fld id="{03DC2DEF-D2FE-4B45-ABA4-9F153FD1C98A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24734" y="3748549"/>
            <a:ext cx="70453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containers 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20 FL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40 FL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RF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0"/>
            <a:ext cx="11051930" cy="38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A25F0-66F6-E13F-AE79-E5DD20CF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37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056F31-A875-BC3A-0B50-C43E9AB31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8" b="8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708A8-69AC-FCFA-5D52-051DDDB88631}"/>
              </a:ext>
            </a:extLst>
          </p:cNvPr>
          <p:cNvSpPr txBox="1"/>
          <p:nvPr/>
        </p:nvSpPr>
        <p:spPr>
          <a:xfrm>
            <a:off x="174172" y="3427551"/>
            <a:ext cx="6473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3F3F4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can check operation details and document details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After checking them,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client can view his invoices report by clicking on  invoice button.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6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3FC617-CB1E-1D95-3BD9-CE2A1E3C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38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63E72AB-5C6F-68AF-3583-5BA9AC790F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335756" y="112976"/>
            <a:ext cx="11520488" cy="3657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BAF47-4B25-7F32-9CA8-EFC9ABEA13FF}"/>
              </a:ext>
            </a:extLst>
          </p:cNvPr>
          <p:cNvSpPr txBox="1"/>
          <p:nvPr/>
        </p:nvSpPr>
        <p:spPr>
          <a:xfrm>
            <a:off x="335756" y="4165600"/>
            <a:ext cx="7240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Client have 2 ways to pay for his invoices: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 print his invoices then pay for them in the bank.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Online payment through our website ( this will be shown in the next page ).</a:t>
            </a:r>
          </a:p>
        </p:txBody>
      </p:sp>
    </p:spTree>
    <p:extLst>
      <p:ext uri="{BB962C8B-B14F-4D97-AF65-F5344CB8AC3E}">
        <p14:creationId xmlns:p14="http://schemas.microsoft.com/office/powerpoint/2010/main" val="123092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Online payment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39</a:t>
            </a:fld>
            <a:endParaRPr lang="en-US" noProof="0" dirty="0"/>
          </a:p>
        </p:txBody>
      </p:sp>
      <p:pic>
        <p:nvPicPr>
          <p:cNvPr id="2" name="Chart Placeholder 1">
            <a:extLst>
              <a:ext uri="{FF2B5EF4-FFF2-40B4-BE49-F238E27FC236}">
                <a16:creationId xmlns:a16="http://schemas.microsoft.com/office/drawing/2014/main" id="{F12C00CC-D05E-3556-2F9F-67E1898BA649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3"/>
          <a:stretch>
            <a:fillRect/>
          </a:stretch>
        </p:blipFill>
        <p:spPr>
          <a:xfrm>
            <a:off x="4966991" y="1280160"/>
            <a:ext cx="6858594" cy="4937760"/>
          </a:xfrm>
          <a:prstGeom prst="rect">
            <a:avLst/>
          </a:prstGeom>
          <a:effectLst>
            <a:outerShdw blurRad="63500" dist="38100" dir="5400000" sx="97000" sy="97000" algn="t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/>
          </a:scene3d>
          <a:sp3d contourW="50800">
            <a:contourClr>
              <a:schemeClr val="tx2"/>
            </a:contourClr>
          </a:sp3d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C7E700-78E7-FDA8-AFE4-CDBB2152B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099" y="1450974"/>
            <a:ext cx="4200071" cy="4937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This screen is for user who choose to pay through our website to fill with his Credit card information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Card Holder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Card Number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Expired Date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 CVV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5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624" y="236202"/>
            <a:ext cx="3736709" cy="779798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60485C-54A9-9691-F507-54CB1D7E0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135" r="19135"/>
          <a:stretch>
            <a:fillRect/>
          </a:stretch>
        </p:blipFill>
        <p:spPr>
          <a:xfrm>
            <a:off x="1117601" y="1016000"/>
            <a:ext cx="5437944" cy="521598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515B94-0118-61CB-A9EC-C1805D8A0618}"/>
              </a:ext>
            </a:extLst>
          </p:cNvPr>
          <p:cNvSpPr txBox="1"/>
          <p:nvPr/>
        </p:nvSpPr>
        <p:spPr>
          <a:xfrm>
            <a:off x="6555545" y="1311421"/>
            <a:ext cx="5636455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Logistics companies manage the movement and storage of goods, ensuring efficient flow from origin to consumption. This involves transportation, warehousing, inventory management, and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6000"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87E4-4D04-FAD3-DD67-A2C9779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77" y="2029264"/>
            <a:ext cx="10404231" cy="1109589"/>
          </a:xfrm>
          <a:effectLst>
            <a:outerShdw blurRad="1143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pPr algn="ctr"/>
            <a:r>
              <a:rPr kumimoji="0" lang="en-US" altLang="en-US" sz="6600" b="1" u="none" strike="noStrike" normalizeH="0" baseline="0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</a:t>
            </a:r>
            <a:r>
              <a:rPr lang="en-US" altLang="en-US" sz="6600" b="1" dirty="0" smtClean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LOGISTICS</a:t>
            </a:r>
            <a:endParaRPr lang="en-US" sz="6600" dirty="0">
              <a:ln>
                <a:solidFill>
                  <a:schemeClr val="tx1">
                    <a:lumMod val="60000"/>
                    <a:lumOff val="40000"/>
                    <a:alpha val="86000"/>
                  </a:schemeClr>
                </a:solidFill>
              </a:ln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E71-1F51-3F06-ACFE-A2850385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585" y="4735054"/>
            <a:ext cx="3200400" cy="1463040"/>
          </a:xfrm>
        </p:spPr>
        <p:txBody>
          <a:bodyPr>
            <a:normAutofit/>
          </a:bodyPr>
          <a:lstStyle/>
          <a:p>
            <a:r>
              <a:rPr lang="en-US" sz="6000" smtClean="0">
                <a:solidFill>
                  <a:schemeClr val="bg1"/>
                </a:solidFill>
              </a:rPr>
              <a:t>VIDEO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3DD7-AFF0-EDB3-E54E-436DF12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5B74">
                    <a:lumMod val="95000"/>
                    <a:lumOff val="5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5B74">
                  <a:lumMod val="95000"/>
                  <a:lumOff val="5000"/>
                </a:srgb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395" y="3613788"/>
            <a:ext cx="11825652" cy="83099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hlinkClick r:id="rId3"/>
              </a:rPr>
              <a:t>Graduation Project Video Link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397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6000"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87E4-4D04-FAD3-DD67-A2C9779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644726"/>
            <a:ext cx="10404231" cy="2315411"/>
          </a:xfrm>
          <a:effectLst>
            <a:outerShdw blurRad="1143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kumimoji="0" lang="en-US" altLang="en-US" sz="6600" b="1" u="none" strike="noStrike" normalizeH="0" baseline="0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sz="6600" dirty="0">
              <a:ln>
                <a:solidFill>
                  <a:schemeClr val="tx1">
                    <a:lumMod val="60000"/>
                    <a:lumOff val="40000"/>
                    <a:alpha val="86000"/>
                  </a:schemeClr>
                </a:solidFill>
              </a:ln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E71-1F51-3F06-ACFE-A2850385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836" y="4717470"/>
            <a:ext cx="4478216" cy="146304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Future Work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3DD7-AFF0-EDB3-E54E-436DF12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8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42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C81CF-1BC3-0656-4888-0752EBA83B51}"/>
              </a:ext>
            </a:extLst>
          </p:cNvPr>
          <p:cNvSpPr txBox="1"/>
          <p:nvPr/>
        </p:nvSpPr>
        <p:spPr>
          <a:xfrm>
            <a:off x="324070" y="1950378"/>
            <a:ext cx="5251938" cy="8543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571500" marR="1270" indent="-571500" algn="just">
              <a:lnSpc>
                <a:spcPct val="152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3600" b="1" u="sng" kern="100" dirty="0">
                <a:solidFill>
                  <a:schemeClr val="bg2">
                    <a:lumMod val="10000"/>
                  </a:schemeClr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future planning:</a:t>
            </a:r>
            <a:endParaRPr lang="en-US" sz="3600" kern="100" dirty="0">
              <a:solidFill>
                <a:schemeClr val="bg2">
                  <a:lumMod val="10000"/>
                </a:schemeClr>
              </a:solidFill>
              <a:effectLst/>
              <a:latin typeface="Sylfaen" panose="010A0502050306030303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2F9C3F-8044-9957-74DD-DA4E5CB0CFC2}"/>
              </a:ext>
            </a:extLst>
          </p:cNvPr>
          <p:cNvSpPr/>
          <p:nvPr/>
        </p:nvSpPr>
        <p:spPr>
          <a:xfrm>
            <a:off x="9959926" y="4853354"/>
            <a:ext cx="1896317" cy="161735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A35EAA-406F-0FA7-970E-55D72B4F6897}"/>
              </a:ext>
            </a:extLst>
          </p:cNvPr>
          <p:cNvSpPr/>
          <p:nvPr/>
        </p:nvSpPr>
        <p:spPr>
          <a:xfrm>
            <a:off x="6615994" y="2638958"/>
            <a:ext cx="2195770" cy="173313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0533D7-D46B-7C29-300A-0925F125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6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rcRect t="24083" b="24083"/>
          <a:stretch>
            <a:fillRect/>
          </a:stretch>
        </p:blipFill>
        <p:spPr>
          <a:xfrm>
            <a:off x="7001024" y="2983908"/>
            <a:ext cx="4538149" cy="3141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chemeClr val="accent5">
                <a:alpha val="2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6706A1-BB8D-030A-1747-197DD8C6802F}"/>
              </a:ext>
            </a:extLst>
          </p:cNvPr>
          <p:cNvSpPr txBox="1"/>
          <p:nvPr/>
        </p:nvSpPr>
        <p:spPr>
          <a:xfrm>
            <a:off x="652827" y="3648522"/>
            <a:ext cx="6241369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Easy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Supported OS, Browsers, and Technology: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Fast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Sharing and Downloading Options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Basic Editing Features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70A375-7E99-E839-122A-8AECB05DD80E}"/>
              </a:ext>
            </a:extLst>
          </p:cNvPr>
          <p:cNvGrpSpPr/>
          <p:nvPr/>
        </p:nvGrpSpPr>
        <p:grpSpPr>
          <a:xfrm flipH="1">
            <a:off x="324070" y="2906851"/>
            <a:ext cx="4163524" cy="735659"/>
            <a:chOff x="1133289" y="488"/>
            <a:chExt cx="3339740" cy="999451"/>
          </a:xfrm>
          <a:solidFill>
            <a:srgbClr val="62A39F"/>
          </a:solidFill>
        </p:grpSpPr>
        <p:sp>
          <p:nvSpPr>
            <p:cNvPr id="35" name="Arrow: Pentagon 34">
              <a:extLst>
                <a:ext uri="{FF2B5EF4-FFF2-40B4-BE49-F238E27FC236}">
                  <a16:creationId xmlns:a16="http://schemas.microsoft.com/office/drawing/2014/main" id="{0A22F240-8FAC-9729-B991-3B507D56CF99}"/>
                </a:ext>
              </a:extLst>
            </p:cNvPr>
            <p:cNvSpPr/>
            <p:nvPr/>
          </p:nvSpPr>
          <p:spPr>
            <a:xfrm rot="10800000">
              <a:off x="1133289" y="488"/>
              <a:ext cx="3339740" cy="999451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Pentagon 4">
              <a:extLst>
                <a:ext uri="{FF2B5EF4-FFF2-40B4-BE49-F238E27FC236}">
                  <a16:creationId xmlns:a16="http://schemas.microsoft.com/office/drawing/2014/main" id="{D8630FD8-282D-8136-05CA-1EE39A56404A}"/>
                </a:ext>
              </a:extLst>
            </p:cNvPr>
            <p:cNvSpPr txBox="1"/>
            <p:nvPr/>
          </p:nvSpPr>
          <p:spPr>
            <a:xfrm>
              <a:off x="1386356" y="80072"/>
              <a:ext cx="2833607" cy="57992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0730" tIns="121920" rIns="227584" bIns="121920" numCol="1" spcCol="1270" anchor="ctr" anchorCtr="0">
              <a:noAutofit/>
            </a:bodyPr>
            <a:lstStyle/>
            <a:p>
              <a:pPr marL="342900" marR="1270" lvl="0" indent="-342900" algn="just" rtl="0">
                <a:lnSpc>
                  <a:spcPct val="152000"/>
                </a:lnSpc>
                <a:spcBef>
                  <a:spcPts val="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en-US" sz="2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Scan Document.</a:t>
              </a:r>
              <a:endParaRPr lang="en-US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C21657D-E605-CA7F-1865-F2289DD490C9}"/>
              </a:ext>
            </a:extLst>
          </p:cNvPr>
          <p:cNvSpPr/>
          <p:nvPr/>
        </p:nvSpPr>
        <p:spPr>
          <a:xfrm flipH="1">
            <a:off x="-95363" y="2926930"/>
            <a:ext cx="1167617" cy="729649"/>
          </a:xfrm>
          <a:prstGeom prst="ellipse">
            <a:avLst/>
          </a:prstGeom>
          <a:blipFill dpi="0" rotWithShape="1">
            <a:blip r:embed="rId4"/>
            <a:srcRect/>
            <a:stretch>
              <a:fillRect l="-4954" t="-19570" r="8784" b="1836"/>
            </a:stretch>
          </a:blip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1D3513A-D596-5221-8F2A-024737199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519605"/>
              </p:ext>
            </p:extLst>
          </p:nvPr>
        </p:nvGraphicFramePr>
        <p:xfrm>
          <a:off x="5054990" y="2363371"/>
          <a:ext cx="5302636" cy="72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C7CD2-9748-3BC0-7026-9BEBE879C3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l="-1606" t="7692" r="8072" b="2564"/>
          <a:stretch/>
        </p:blipFill>
        <p:spPr>
          <a:xfrm>
            <a:off x="297475" y="2928786"/>
            <a:ext cx="5302636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dist="18000" dir="5400000" algn="tl" rotWithShape="0">
              <a:schemeClr val="accent5">
                <a:alpha val="2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C2D606FC-C789-A6CE-5619-968A485A80C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1BB61-E23D-8285-15E4-2CE340BBC09B}"/>
              </a:ext>
            </a:extLst>
          </p:cNvPr>
          <p:cNvSpPr txBox="1"/>
          <p:nvPr/>
        </p:nvSpPr>
        <p:spPr>
          <a:xfrm>
            <a:off x="6095999" y="3592993"/>
            <a:ext cx="502216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shipment location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Retrieving Real-time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Vessels arrival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314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44</a:t>
            </a:fld>
            <a:endParaRPr lang="en-US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1D3513A-D596-5221-8F2A-024737199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739424"/>
              </p:ext>
            </p:extLst>
          </p:nvPr>
        </p:nvGraphicFramePr>
        <p:xfrm>
          <a:off x="5054990" y="2363371"/>
          <a:ext cx="5302636" cy="72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8">
            <a:extLst>
              <a:ext uri="{FF2B5EF4-FFF2-40B4-BE49-F238E27FC236}">
                <a16:creationId xmlns:a16="http://schemas.microsoft.com/office/drawing/2014/main" id="{C2D606FC-C789-A6CE-5619-968A485A80C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1BB61-E23D-8285-15E4-2CE340BBC09B}"/>
              </a:ext>
            </a:extLst>
          </p:cNvPr>
          <p:cNvSpPr txBox="1"/>
          <p:nvPr/>
        </p:nvSpPr>
        <p:spPr>
          <a:xfrm>
            <a:off x="6095999" y="3592993"/>
            <a:ext cx="5022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17171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Reserve appointements with clients for online meetings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17171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Can help any client through chat and respond quickly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8369" r="8369"/>
          <a:stretch>
            <a:fillRect/>
          </a:stretch>
        </p:blipFill>
        <p:spPr>
          <a:xfrm>
            <a:off x="96838" y="3200400"/>
            <a:ext cx="5581650" cy="2322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8" y="3200401"/>
            <a:ext cx="5581649" cy="2433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543" y="2450931"/>
            <a:ext cx="532974" cy="5414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62669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B9313F1-A60F-A448-8837-9E36254C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738" y="1282287"/>
            <a:ext cx="5360182" cy="3868616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Invoicing processes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Document management</a:t>
            </a:r>
          </a:p>
          <a:p>
            <a:pPr marL="0" indent="0">
              <a:lnSpc>
                <a:spcPct val="300000"/>
              </a:lnSpc>
              <a:buNone/>
            </a:pPr>
            <a:endParaRPr lang="en-US" sz="40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CC3B-E6BD-F303-39C8-CC5377D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26A6F22A-05ED-E912-803A-C357985CCC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5754" r="157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06C2D07D-1E8A-7FA0-4635-4725CCDDF7C3}"/>
              </a:ext>
            </a:extLst>
          </p:cNvPr>
          <p:cNvSpPr/>
          <p:nvPr/>
        </p:nvSpPr>
        <p:spPr>
          <a:xfrm>
            <a:off x="1800665" y="2502681"/>
            <a:ext cx="3967089" cy="2518117"/>
          </a:xfrm>
          <a:prstGeom prst="cloud">
            <a:avLst/>
          </a:prstGeom>
          <a:solidFill>
            <a:schemeClr val="bg1">
              <a:lumMod val="75000"/>
              <a:alpha val="58000"/>
            </a:schemeClr>
          </a:solidFill>
          <a:ln w="38100" cmpd="sng">
            <a:solidFill>
              <a:schemeClr val="tx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0" rIns="0" bIns="0" rtlCol="0" anchor="ctr"/>
          <a:lstStyle/>
          <a:p>
            <a:pPr algn="ctr"/>
            <a:r>
              <a:rPr lang="en-US" sz="4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1E03C6-7C76-DBFC-EA77-815FA190A1B2}"/>
              </a:ext>
            </a:extLst>
          </p:cNvPr>
          <p:cNvSpPr txBox="1"/>
          <p:nvPr/>
        </p:nvSpPr>
        <p:spPr>
          <a:xfrm>
            <a:off x="5176911" y="328180"/>
            <a:ext cx="7015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  <a:latin typeface="Catamaran" panose="020B0604020202020204" charset="0"/>
                <a:cs typeface="Catamaran" panose="020B0604020202020204" charset="0"/>
              </a:rPr>
              <a:t>As  a result, we built website that focuses on: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992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B9313F1-A60F-A448-8837-9E36254C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738" y="1016000"/>
            <a:ext cx="5360182" cy="4321908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Regulatory submission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Customer service brings numerous benefits.</a:t>
            </a:r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CC3B-E6BD-F303-39C8-CC5377D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26A6F22A-05ED-E912-803A-C357985CCC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5754" r="157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06C2D07D-1E8A-7FA0-4635-4725CCDDF7C3}"/>
              </a:ext>
            </a:extLst>
          </p:cNvPr>
          <p:cNvSpPr/>
          <p:nvPr/>
        </p:nvSpPr>
        <p:spPr>
          <a:xfrm>
            <a:off x="1800665" y="2502681"/>
            <a:ext cx="3967089" cy="2518117"/>
          </a:xfrm>
          <a:prstGeom prst="cloud">
            <a:avLst/>
          </a:prstGeom>
          <a:solidFill>
            <a:schemeClr val="bg1">
              <a:lumMod val="75000"/>
              <a:alpha val="58000"/>
            </a:schemeClr>
          </a:solidFill>
          <a:ln w="38100" cmpd="sng">
            <a:solidFill>
              <a:schemeClr val="tx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0" rIns="0" bIns="0" rtlCol="0" anchor="ctr"/>
          <a:lstStyle/>
          <a:p>
            <a:pPr algn="ctr"/>
            <a:r>
              <a:rPr lang="en-US" sz="4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1E03C6-7C76-DBFC-EA77-815FA190A1B2}"/>
              </a:ext>
            </a:extLst>
          </p:cNvPr>
          <p:cNvSpPr txBox="1"/>
          <p:nvPr/>
        </p:nvSpPr>
        <p:spPr>
          <a:xfrm>
            <a:off x="5176911" y="328180"/>
            <a:ext cx="7015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  <a:latin typeface="Catamaran" panose="020B0604020202020204" charset="0"/>
                <a:cs typeface="Catamaran" panose="020B0604020202020204" charset="0"/>
              </a:rPr>
              <a:t>As  a result, we built website that focuses on: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90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99F77C4-5E87-5D1E-6222-69AEF9C2546A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E9F6FD0A-D2B9-1F16-096F-AEAE0923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847" y="683679"/>
            <a:ext cx="2321170" cy="642032"/>
          </a:xfrm>
        </p:spPr>
        <p:txBody>
          <a:bodyPr>
            <a:normAutofit fontScale="25000" lnSpcReduction="20000"/>
          </a:bodyPr>
          <a:lstStyle/>
          <a:p>
            <a:pPr rtl="1"/>
            <a:endParaRPr lang="en-US" sz="2400" b="1" dirty="0">
              <a:solidFill>
                <a:srgbClr val="107082"/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14400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  <a:r>
              <a:rPr lang="en-US" altLang="en-US" sz="21600" b="1" cap="none" dirty="0">
                <a:solidFill>
                  <a:schemeClr val="bg2">
                    <a:lumMod val="1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endParaRPr lang="en-US" sz="2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CF8C78D-7398-22F2-0728-18C95DDFA1C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06202"/>
            <a:ext cx="245080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93E3A35-10E5-3D74-9952-B024EDE59C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84605"/>
            <a:ext cx="2450803" cy="457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6B066-362A-10DD-F32F-BC3611414903}"/>
              </a:ext>
            </a:extLst>
          </p:cNvPr>
          <p:cNvSpPr txBox="1"/>
          <p:nvPr/>
        </p:nvSpPr>
        <p:spPr>
          <a:xfrm>
            <a:off x="45311" y="1540409"/>
            <a:ext cx="9777046" cy="436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By streamlining payments and reconciliation processes, businesses can reduce delays and improve cash flow management. 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3EC89-EA15-1D4D-8DA8-1EF3C034C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4" r="-1" b="574"/>
          <a:stretch/>
        </p:blipFill>
        <p:spPr>
          <a:xfrm>
            <a:off x="7920111" y="4051494"/>
            <a:ext cx="3920197" cy="2618093"/>
          </a:xfrm>
          <a:prstGeom prst="rect">
            <a:avLst/>
          </a:prstGeom>
          <a:effectLst>
            <a:glow rad="304800">
              <a:schemeClr val="accent2">
                <a:satMod val="175000"/>
                <a:alpha val="40000"/>
              </a:schemeClr>
            </a:glow>
            <a:softEdge rad="889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92390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6B066-362A-10DD-F32F-BC3611414903}"/>
              </a:ext>
            </a:extLst>
          </p:cNvPr>
          <p:cNvSpPr txBox="1"/>
          <p:nvPr/>
        </p:nvSpPr>
        <p:spPr>
          <a:xfrm>
            <a:off x="236847" y="1666116"/>
            <a:ext cx="9777046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Overcoming currency exchange challenges through the use of appropriate tools and strategies enables smooth international transactions and minimizes financial risks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CED1-4B72-666C-50F0-ADA18EC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743" y="1098871"/>
            <a:ext cx="2152257" cy="2221336"/>
          </a:xfrm>
          <a:prstGeom prst="rect">
            <a:avLst/>
          </a:prstGeom>
          <a:effectLst>
            <a:outerShdw blurRad="50800" dist="254000" dir="10800000" algn="r" rotWithShape="0">
              <a:schemeClr val="accent1">
                <a:lumMod val="60000"/>
                <a:lumOff val="40000"/>
                <a:alpha val="36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0CDA7-A87B-4752-5361-2B0FCA687BE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ubtitle 18">
            <a:extLst>
              <a:ext uri="{FF2B5EF4-FFF2-40B4-BE49-F238E27FC236}">
                <a16:creationId xmlns:a16="http://schemas.microsoft.com/office/drawing/2014/main" id="{5E794326-17F7-8585-47A9-80FC46719167}"/>
              </a:ext>
            </a:extLst>
          </p:cNvPr>
          <p:cNvSpPr txBox="1">
            <a:spLocks/>
          </p:cNvSpPr>
          <p:nvPr/>
        </p:nvSpPr>
        <p:spPr>
          <a:xfrm>
            <a:off x="236847" y="683679"/>
            <a:ext cx="2321170" cy="642032"/>
          </a:xfrm>
          <a:prstGeom prst="rect">
            <a:avLst/>
          </a:prstGeom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endParaRPr lang="en-US" b="1" dirty="0">
              <a:solidFill>
                <a:srgbClr val="107082"/>
              </a:solidFill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14400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  <a:r>
              <a:rPr lang="en-US" altLang="en-US" sz="21600" b="1" dirty="0">
                <a:solidFill>
                  <a:schemeClr val="bg2">
                    <a:lumMod val="1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endParaRPr lang="en-US" sz="2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B54AD0-C154-F7F2-05A7-5E2A3FFCCB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84605"/>
            <a:ext cx="2450803" cy="457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D21B7A4-4988-EEA2-8432-B697874EB0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06202"/>
            <a:ext cx="245080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78692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1680" y="1789611"/>
            <a:ext cx="88256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FFFFFF"/>
                </a:solidFill>
              </a:rPr>
              <a:t>Thank you for your time and attention</a:t>
            </a:r>
          </a:p>
          <a:p>
            <a:pPr algn="ctr"/>
            <a:r>
              <a:rPr lang="en-US" sz="4000" b="1" smtClean="0">
                <a:solidFill>
                  <a:srgbClr val="FFFFFF"/>
                </a:solidFill>
              </a:rPr>
              <a:t>Special thanks to PROF/ Amira Idrees </a:t>
            </a:r>
          </a:p>
          <a:p>
            <a:pPr algn="ctr"/>
            <a:r>
              <a:rPr lang="en-US" sz="4000" b="1" smtClean="0">
                <a:solidFill>
                  <a:srgbClr val="FFFFFF"/>
                </a:solidFill>
              </a:rPr>
              <a:t>ENG/ Mohamed Khedr 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39" y="4742906"/>
            <a:ext cx="2414996" cy="1357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441960"/>
            <a:ext cx="1645919" cy="16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624" y="236202"/>
            <a:ext cx="3736709" cy="779798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60485C-54A9-9691-F507-54CB1D7E0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135" r="19135"/>
          <a:stretch>
            <a:fillRect/>
          </a:stretch>
        </p:blipFill>
        <p:spPr>
          <a:xfrm>
            <a:off x="1117601" y="1016000"/>
            <a:ext cx="5437944" cy="521598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515B94-0118-61CB-A9EC-C1805D8A0618}"/>
              </a:ext>
            </a:extLst>
          </p:cNvPr>
          <p:cNvSpPr txBox="1"/>
          <p:nvPr/>
        </p:nvSpPr>
        <p:spPr>
          <a:xfrm>
            <a:off x="6555545" y="1146583"/>
            <a:ext cx="5437945" cy="51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We excel in logistics by focusing on efficient documentation and invoicing services. 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Our goal is to simplify your supply chain, ensuring seamless shipments. Trust us to optimize your logistics for timely delivery and cost-effectiveness.</a:t>
            </a:r>
          </a:p>
        </p:txBody>
      </p:sp>
    </p:spTree>
    <p:extLst>
      <p:ext uri="{BB962C8B-B14F-4D97-AF65-F5344CB8AC3E}">
        <p14:creationId xmlns:p14="http://schemas.microsoft.com/office/powerpoint/2010/main" val="403207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7143986-917C-3392-A2DB-F70E0C4C1CA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3802" b="3802"/>
          <a:stretch>
            <a:fillRect/>
          </a:stretch>
        </p:blipFill>
        <p:spPr>
          <a:xfrm>
            <a:off x="381000" y="1600200"/>
            <a:ext cx="11520487" cy="3657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9C3D1F-2A8E-C473-F147-533695978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0350" y="5514969"/>
            <a:ext cx="4009292" cy="1255108"/>
          </a:xfrm>
          <a:noFill/>
          <a:ln w="22225">
            <a:solidFill>
              <a:schemeClr val="tx1">
                <a:alpha val="87000"/>
              </a:schemeClr>
            </a:solidFill>
            <a:prstDash val="lgDash"/>
          </a:ln>
          <a:effectLst>
            <a:glow rad="241300">
              <a:srgbClr val="62A39F">
                <a:alpha val="0"/>
              </a:srgbClr>
            </a:glow>
            <a:outerShdw blurRad="63500" dist="76200" sx="104000" sy="104000" algn="ctr" rotWithShape="0">
              <a:schemeClr val="accent1">
                <a:lumMod val="50000"/>
                <a:alpha val="34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outerShdw blurRad="127000" dist="279400" dir="10800000" sy="30000" kx="1300200" algn="ctr" rotWithShape="0">
                    <a:schemeClr val="bg2">
                      <a:lumMod val="10000"/>
                      <a:alpha val="33000"/>
                    </a:schemeClr>
                  </a:outerShdw>
                </a:effectLst>
              </a:rPr>
              <a:t>PROJECT AIM </a:t>
            </a:r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>
                <a:alpha val="97000"/>
              </a:schemeClr>
            </a:gs>
            <a:gs pos="86000">
              <a:schemeClr val="tx1"/>
            </a:gs>
            <a:gs pos="97000">
              <a:schemeClr val="accent2">
                <a:lumMod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258-039F-BF7D-36F5-92D638D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133907"/>
            <a:ext cx="5495926" cy="2138362"/>
          </a:xfrm>
          <a:effectLst>
            <a:outerShdw blurRad="88900" dist="88900" dir="5400000" algn="t" rotWithShape="0">
              <a:schemeClr val="accent5">
                <a:alpha val="46000"/>
              </a:scheme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5B74"/>
                </a:solidFill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6D09-0673-EC9D-E10A-CDD2C99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51" y="2685379"/>
            <a:ext cx="5495926" cy="35734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1-Go Digital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2-Better Invoicing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3-Improve Communication and Training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7E92-C19F-D499-C01A-F2C3B417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DDFCDCE-05FF-069F-7EE7-A7C4BC8A17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2284" t="918" r="10201" b="-920"/>
          <a:stretch/>
        </p:blipFill>
        <p:spPr>
          <a:xfrm>
            <a:off x="9235440" y="637283"/>
            <a:ext cx="2743200" cy="2834640"/>
          </a:xfrm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F1E0982-D05B-73D6-32B8-7732E38158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631" r="6631"/>
          <a:stretch>
            <a:fillRect/>
          </a:stretch>
        </p:blipFill>
        <p:spPr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grpSp>
        <p:nvGrpSpPr>
          <p:cNvPr id="7" name="Google Shape;1663;p48">
            <a:extLst>
              <a:ext uri="{FF2B5EF4-FFF2-40B4-BE49-F238E27FC236}">
                <a16:creationId xmlns:a16="http://schemas.microsoft.com/office/drawing/2014/main" id="{5B0BD249-A857-16C1-4005-ADF076B57BEC}"/>
              </a:ext>
            </a:extLst>
          </p:cNvPr>
          <p:cNvGrpSpPr/>
          <p:nvPr/>
        </p:nvGrpSpPr>
        <p:grpSpPr>
          <a:xfrm>
            <a:off x="372793" y="1065632"/>
            <a:ext cx="1290918" cy="1169894"/>
            <a:chOff x="2209104" y="4185417"/>
            <a:chExt cx="314905" cy="314671"/>
          </a:xfrm>
          <a:solidFill>
            <a:srgbClr val="335B74"/>
          </a:solidFill>
          <a:effectLst>
            <a:reflection blurRad="50800" stA="62000" endPos="41000" dist="63500" dir="5400000" sy="-100000" algn="bl" rotWithShape="0"/>
          </a:effectLst>
        </p:grpSpPr>
        <p:sp>
          <p:nvSpPr>
            <p:cNvPr id="8" name="Google Shape;1664;p48">
              <a:extLst>
                <a:ext uri="{FF2B5EF4-FFF2-40B4-BE49-F238E27FC236}">
                  <a16:creationId xmlns:a16="http://schemas.microsoft.com/office/drawing/2014/main" id="{0A561EB3-A0F8-744B-69AE-86B1B9BE1E7C}"/>
                </a:ext>
              </a:extLst>
            </p:cNvPr>
            <p:cNvSpPr/>
            <p:nvPr/>
          </p:nvSpPr>
          <p:spPr>
            <a:xfrm>
              <a:off x="2301166" y="4259015"/>
              <a:ext cx="74480" cy="56029"/>
            </a:xfrm>
            <a:custGeom>
              <a:avLst/>
              <a:gdLst/>
              <a:ahLst/>
              <a:cxnLst/>
              <a:rect l="l" t="t" r="r" b="b"/>
              <a:pathLst>
                <a:path w="4503" h="3387" extrusionOk="0">
                  <a:moveTo>
                    <a:pt x="558" y="1"/>
                  </a:moveTo>
                  <a:cubicBezTo>
                    <a:pt x="259" y="1"/>
                    <a:pt x="0" y="296"/>
                    <a:pt x="0" y="595"/>
                  </a:cubicBezTo>
                  <a:lnTo>
                    <a:pt x="0" y="3387"/>
                  </a:lnTo>
                  <a:lnTo>
                    <a:pt x="4503" y="3387"/>
                  </a:lnTo>
                  <a:lnTo>
                    <a:pt x="4503" y="595"/>
                  </a:lnTo>
                  <a:cubicBezTo>
                    <a:pt x="4503" y="296"/>
                    <a:pt x="4244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665;p48">
              <a:extLst>
                <a:ext uri="{FF2B5EF4-FFF2-40B4-BE49-F238E27FC236}">
                  <a16:creationId xmlns:a16="http://schemas.microsoft.com/office/drawing/2014/main" id="{DD1EEE67-3D95-8BEE-36F3-75DFCE3604BE}"/>
                </a:ext>
              </a:extLst>
            </p:cNvPr>
            <p:cNvSpPr/>
            <p:nvPr/>
          </p:nvSpPr>
          <p:spPr>
            <a:xfrm>
              <a:off x="2394104" y="4259015"/>
              <a:ext cx="73603" cy="56029"/>
            </a:xfrm>
            <a:custGeom>
              <a:avLst/>
              <a:gdLst/>
              <a:ahLst/>
              <a:cxnLst/>
              <a:rect l="l" t="t" r="r" b="b"/>
              <a:pathLst>
                <a:path w="4450" h="3387" extrusionOk="0">
                  <a:moveTo>
                    <a:pt x="559" y="1"/>
                  </a:moveTo>
                  <a:cubicBezTo>
                    <a:pt x="242" y="1"/>
                    <a:pt x="1" y="296"/>
                    <a:pt x="1" y="595"/>
                  </a:cubicBezTo>
                  <a:lnTo>
                    <a:pt x="1" y="3387"/>
                  </a:lnTo>
                  <a:lnTo>
                    <a:pt x="4450" y="3387"/>
                  </a:lnTo>
                  <a:lnTo>
                    <a:pt x="4450" y="595"/>
                  </a:lnTo>
                  <a:cubicBezTo>
                    <a:pt x="4450" y="296"/>
                    <a:pt x="4208" y="1"/>
                    <a:pt x="3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666;p48">
              <a:extLst>
                <a:ext uri="{FF2B5EF4-FFF2-40B4-BE49-F238E27FC236}">
                  <a16:creationId xmlns:a16="http://schemas.microsoft.com/office/drawing/2014/main" id="{241AF6FA-48A6-8C4B-AABA-6748CF342691}"/>
                </a:ext>
              </a:extLst>
            </p:cNvPr>
            <p:cNvSpPr/>
            <p:nvPr/>
          </p:nvSpPr>
          <p:spPr>
            <a:xfrm>
              <a:off x="2209104" y="4185417"/>
              <a:ext cx="36950" cy="36972"/>
            </a:xfrm>
            <a:custGeom>
              <a:avLst/>
              <a:gdLst/>
              <a:ahLst/>
              <a:cxnLst/>
              <a:rect l="l" t="t" r="r" b="b"/>
              <a:pathLst>
                <a:path w="2234" h="2235" extrusionOk="0">
                  <a:moveTo>
                    <a:pt x="1117" y="1"/>
                  </a:moveTo>
                  <a:cubicBezTo>
                    <a:pt x="800" y="1"/>
                    <a:pt x="559" y="242"/>
                    <a:pt x="559" y="559"/>
                  </a:cubicBezTo>
                  <a:lnTo>
                    <a:pt x="559" y="1118"/>
                  </a:lnTo>
                  <a:cubicBezTo>
                    <a:pt x="241" y="1118"/>
                    <a:pt x="0" y="1359"/>
                    <a:pt x="0" y="1676"/>
                  </a:cubicBezTo>
                  <a:lnTo>
                    <a:pt x="0" y="2234"/>
                  </a:lnTo>
                  <a:lnTo>
                    <a:pt x="2234" y="2234"/>
                  </a:lnTo>
                  <a:lnTo>
                    <a:pt x="2234" y="1676"/>
                  </a:lnTo>
                  <a:cubicBezTo>
                    <a:pt x="2234" y="1359"/>
                    <a:pt x="1975" y="1118"/>
                    <a:pt x="1675" y="1118"/>
                  </a:cubicBezTo>
                  <a:lnTo>
                    <a:pt x="1675" y="559"/>
                  </a:lnTo>
                  <a:cubicBezTo>
                    <a:pt x="1675" y="242"/>
                    <a:pt x="1416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67;p48">
              <a:extLst>
                <a:ext uri="{FF2B5EF4-FFF2-40B4-BE49-F238E27FC236}">
                  <a16:creationId xmlns:a16="http://schemas.microsoft.com/office/drawing/2014/main" id="{4675356B-044B-9783-DBAE-2AFE59FDE02F}"/>
                </a:ext>
              </a:extLst>
            </p:cNvPr>
            <p:cNvSpPr/>
            <p:nvPr/>
          </p:nvSpPr>
          <p:spPr>
            <a:xfrm>
              <a:off x="2209104" y="4240851"/>
              <a:ext cx="73603" cy="37254"/>
            </a:xfrm>
            <a:custGeom>
              <a:avLst/>
              <a:gdLst/>
              <a:ahLst/>
              <a:cxnLst/>
              <a:rect l="l" t="t" r="r" b="b"/>
              <a:pathLst>
                <a:path w="4450" h="2252" extrusionOk="0">
                  <a:moveTo>
                    <a:pt x="0" y="0"/>
                  </a:moveTo>
                  <a:lnTo>
                    <a:pt x="0" y="2251"/>
                  </a:lnTo>
                  <a:lnTo>
                    <a:pt x="2234" y="2251"/>
                  </a:lnTo>
                  <a:lnTo>
                    <a:pt x="2234" y="1099"/>
                  </a:lnTo>
                  <a:lnTo>
                    <a:pt x="3891" y="1099"/>
                  </a:lnTo>
                  <a:cubicBezTo>
                    <a:pt x="4208" y="1099"/>
                    <a:pt x="4449" y="858"/>
                    <a:pt x="4449" y="541"/>
                  </a:cubicBezTo>
                  <a:cubicBezTo>
                    <a:pt x="4449" y="241"/>
                    <a:pt x="4208" y="0"/>
                    <a:pt x="3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68;p48">
              <a:extLst>
                <a:ext uri="{FF2B5EF4-FFF2-40B4-BE49-F238E27FC236}">
                  <a16:creationId xmlns:a16="http://schemas.microsoft.com/office/drawing/2014/main" id="{E4B7F6D4-F06A-D682-1576-04C17778E2B7}"/>
                </a:ext>
              </a:extLst>
            </p:cNvPr>
            <p:cNvSpPr/>
            <p:nvPr/>
          </p:nvSpPr>
          <p:spPr>
            <a:xfrm>
              <a:off x="2209104" y="4296566"/>
              <a:ext cx="73603" cy="110554"/>
            </a:xfrm>
            <a:custGeom>
              <a:avLst/>
              <a:gdLst/>
              <a:ahLst/>
              <a:cxnLst/>
              <a:rect l="l" t="t" r="r" b="b"/>
              <a:pathLst>
                <a:path w="4450" h="6683" extrusionOk="0">
                  <a:moveTo>
                    <a:pt x="0" y="0"/>
                  </a:moveTo>
                  <a:lnTo>
                    <a:pt x="0" y="6683"/>
                  </a:lnTo>
                  <a:lnTo>
                    <a:pt x="2234" y="6683"/>
                  </a:lnTo>
                  <a:lnTo>
                    <a:pt x="2234" y="2792"/>
                  </a:lnTo>
                  <a:cubicBezTo>
                    <a:pt x="2234" y="1863"/>
                    <a:pt x="2980" y="1117"/>
                    <a:pt x="3891" y="1117"/>
                  </a:cubicBezTo>
                  <a:lnTo>
                    <a:pt x="4449" y="1117"/>
                  </a:lnTo>
                  <a:lnTo>
                    <a:pt x="44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69;p48">
              <a:extLst>
                <a:ext uri="{FF2B5EF4-FFF2-40B4-BE49-F238E27FC236}">
                  <a16:creationId xmlns:a16="http://schemas.microsoft.com/office/drawing/2014/main" id="{9725121F-3EB6-C718-CD6C-5DFC3247282F}"/>
                </a:ext>
              </a:extLst>
            </p:cNvPr>
            <p:cNvSpPr/>
            <p:nvPr/>
          </p:nvSpPr>
          <p:spPr>
            <a:xfrm>
              <a:off x="2449215" y="4333505"/>
              <a:ext cx="74496" cy="38511"/>
            </a:xfrm>
            <a:custGeom>
              <a:avLst/>
              <a:gdLst/>
              <a:ahLst/>
              <a:cxnLst/>
              <a:rect l="l" t="t" r="r" b="b"/>
              <a:pathLst>
                <a:path w="4504" h="2328" extrusionOk="0">
                  <a:moveTo>
                    <a:pt x="1" y="1"/>
                  </a:moveTo>
                  <a:lnTo>
                    <a:pt x="1" y="2234"/>
                  </a:lnTo>
                  <a:lnTo>
                    <a:pt x="3945" y="2234"/>
                  </a:lnTo>
                  <a:cubicBezTo>
                    <a:pt x="4133" y="2234"/>
                    <a:pt x="4321" y="2270"/>
                    <a:pt x="4504" y="2328"/>
                  </a:cubicBezTo>
                  <a:lnTo>
                    <a:pt x="4504" y="559"/>
                  </a:lnTo>
                  <a:cubicBezTo>
                    <a:pt x="4504" y="242"/>
                    <a:pt x="4245" y="1"/>
                    <a:pt x="39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70;p48">
              <a:extLst>
                <a:ext uri="{FF2B5EF4-FFF2-40B4-BE49-F238E27FC236}">
                  <a16:creationId xmlns:a16="http://schemas.microsoft.com/office/drawing/2014/main" id="{57AF99D0-31DB-1F11-A629-6854C7B5D0C3}"/>
                </a:ext>
              </a:extLst>
            </p:cNvPr>
            <p:cNvSpPr/>
            <p:nvPr/>
          </p:nvSpPr>
          <p:spPr>
            <a:xfrm>
              <a:off x="2357170" y="4333505"/>
              <a:ext cx="73603" cy="53002"/>
            </a:xfrm>
            <a:custGeom>
              <a:avLst/>
              <a:gdLst/>
              <a:ahLst/>
              <a:cxnLst/>
              <a:rect l="l" t="t" r="r" b="b"/>
              <a:pathLst>
                <a:path w="4450" h="3204" extrusionOk="0">
                  <a:moveTo>
                    <a:pt x="0" y="1"/>
                  </a:moveTo>
                  <a:lnTo>
                    <a:pt x="0" y="3203"/>
                  </a:lnTo>
                  <a:lnTo>
                    <a:pt x="482" y="2717"/>
                  </a:lnTo>
                  <a:cubicBezTo>
                    <a:pt x="800" y="2404"/>
                    <a:pt x="1228" y="2234"/>
                    <a:pt x="1675" y="2234"/>
                  </a:cubicBezTo>
                  <a:lnTo>
                    <a:pt x="4449" y="2234"/>
                  </a:lnTo>
                  <a:lnTo>
                    <a:pt x="44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71;p48">
              <a:extLst>
                <a:ext uri="{FF2B5EF4-FFF2-40B4-BE49-F238E27FC236}">
                  <a16:creationId xmlns:a16="http://schemas.microsoft.com/office/drawing/2014/main" id="{5B5EE6B0-E54E-84CE-B309-41B707D33D90}"/>
                </a:ext>
              </a:extLst>
            </p:cNvPr>
            <p:cNvSpPr/>
            <p:nvPr/>
          </p:nvSpPr>
          <p:spPr>
            <a:xfrm>
              <a:off x="2264215" y="4333505"/>
              <a:ext cx="74496" cy="73614"/>
            </a:xfrm>
            <a:custGeom>
              <a:avLst/>
              <a:gdLst/>
              <a:ahLst/>
              <a:cxnLst/>
              <a:rect l="l" t="t" r="r" b="b"/>
              <a:pathLst>
                <a:path w="4504" h="4450" extrusionOk="0">
                  <a:moveTo>
                    <a:pt x="559" y="1"/>
                  </a:moveTo>
                  <a:cubicBezTo>
                    <a:pt x="260" y="1"/>
                    <a:pt x="1" y="242"/>
                    <a:pt x="1" y="559"/>
                  </a:cubicBezTo>
                  <a:lnTo>
                    <a:pt x="1" y="4450"/>
                  </a:lnTo>
                  <a:lnTo>
                    <a:pt x="4374" y="4450"/>
                  </a:lnTo>
                  <a:lnTo>
                    <a:pt x="4503" y="4320"/>
                  </a:lnTo>
                  <a:lnTo>
                    <a:pt x="4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72;p48">
              <a:extLst>
                <a:ext uri="{FF2B5EF4-FFF2-40B4-BE49-F238E27FC236}">
                  <a16:creationId xmlns:a16="http://schemas.microsoft.com/office/drawing/2014/main" id="{8264CC06-1B27-E215-4AAF-4684BCB8CD30}"/>
                </a:ext>
              </a:extLst>
            </p:cNvPr>
            <p:cNvSpPr/>
            <p:nvPr/>
          </p:nvSpPr>
          <p:spPr>
            <a:xfrm>
              <a:off x="2209104" y="4388923"/>
              <a:ext cx="314905" cy="111166"/>
            </a:xfrm>
            <a:custGeom>
              <a:avLst/>
              <a:gdLst/>
              <a:ahLst/>
              <a:cxnLst/>
              <a:rect l="l" t="t" r="r" b="b"/>
              <a:pathLst>
                <a:path w="19039" h="6720" extrusionOk="0">
                  <a:moveTo>
                    <a:pt x="12843" y="1658"/>
                  </a:moveTo>
                  <a:cubicBezTo>
                    <a:pt x="13160" y="1658"/>
                    <a:pt x="13401" y="1917"/>
                    <a:pt x="13401" y="2217"/>
                  </a:cubicBezTo>
                  <a:cubicBezTo>
                    <a:pt x="13401" y="2534"/>
                    <a:pt x="13160" y="2775"/>
                    <a:pt x="12843" y="2775"/>
                  </a:cubicBezTo>
                  <a:cubicBezTo>
                    <a:pt x="12543" y="2775"/>
                    <a:pt x="12302" y="2534"/>
                    <a:pt x="12302" y="2217"/>
                  </a:cubicBezTo>
                  <a:cubicBezTo>
                    <a:pt x="12302" y="1917"/>
                    <a:pt x="12543" y="1658"/>
                    <a:pt x="12843" y="1658"/>
                  </a:cubicBezTo>
                  <a:close/>
                  <a:moveTo>
                    <a:pt x="15076" y="1658"/>
                  </a:moveTo>
                  <a:cubicBezTo>
                    <a:pt x="15393" y="1658"/>
                    <a:pt x="15635" y="1917"/>
                    <a:pt x="15635" y="2217"/>
                  </a:cubicBezTo>
                  <a:cubicBezTo>
                    <a:pt x="15635" y="2534"/>
                    <a:pt x="15393" y="2775"/>
                    <a:pt x="15076" y="2775"/>
                  </a:cubicBezTo>
                  <a:cubicBezTo>
                    <a:pt x="14777" y="2775"/>
                    <a:pt x="14518" y="2534"/>
                    <a:pt x="14518" y="2217"/>
                  </a:cubicBezTo>
                  <a:cubicBezTo>
                    <a:pt x="14518" y="1917"/>
                    <a:pt x="14777" y="1658"/>
                    <a:pt x="15076" y="1658"/>
                  </a:cubicBezTo>
                  <a:close/>
                  <a:moveTo>
                    <a:pt x="10627" y="1"/>
                  </a:moveTo>
                  <a:cubicBezTo>
                    <a:pt x="10480" y="1"/>
                    <a:pt x="10328" y="59"/>
                    <a:pt x="10239" y="148"/>
                  </a:cubicBezTo>
                  <a:lnTo>
                    <a:pt x="8170" y="2217"/>
                  </a:lnTo>
                  <a:lnTo>
                    <a:pt x="559" y="2217"/>
                  </a:lnTo>
                  <a:cubicBezTo>
                    <a:pt x="241" y="2217"/>
                    <a:pt x="0" y="2476"/>
                    <a:pt x="0" y="2775"/>
                  </a:cubicBezTo>
                  <a:lnTo>
                    <a:pt x="0" y="4973"/>
                  </a:lnTo>
                  <a:cubicBezTo>
                    <a:pt x="0" y="5120"/>
                    <a:pt x="54" y="5267"/>
                    <a:pt x="165" y="5361"/>
                  </a:cubicBezTo>
                  <a:cubicBezTo>
                    <a:pt x="277" y="5473"/>
                    <a:pt x="389" y="5531"/>
                    <a:pt x="559" y="5531"/>
                  </a:cubicBezTo>
                  <a:cubicBezTo>
                    <a:pt x="576" y="5529"/>
                    <a:pt x="594" y="5529"/>
                    <a:pt x="611" y="5529"/>
                  </a:cubicBezTo>
                  <a:cubicBezTo>
                    <a:pt x="840" y="5529"/>
                    <a:pt x="1092" y="5660"/>
                    <a:pt x="1229" y="5884"/>
                  </a:cubicBezTo>
                  <a:cubicBezTo>
                    <a:pt x="1581" y="6402"/>
                    <a:pt x="2176" y="6719"/>
                    <a:pt x="2810" y="6719"/>
                  </a:cubicBezTo>
                  <a:cubicBezTo>
                    <a:pt x="3444" y="6719"/>
                    <a:pt x="4038" y="6402"/>
                    <a:pt x="4391" y="5884"/>
                  </a:cubicBezTo>
                  <a:cubicBezTo>
                    <a:pt x="4541" y="5661"/>
                    <a:pt x="4792" y="5549"/>
                    <a:pt x="5043" y="5549"/>
                  </a:cubicBezTo>
                  <a:cubicBezTo>
                    <a:pt x="5295" y="5549"/>
                    <a:pt x="5546" y="5661"/>
                    <a:pt x="5696" y="5884"/>
                  </a:cubicBezTo>
                  <a:cubicBezTo>
                    <a:pt x="6048" y="6402"/>
                    <a:pt x="6665" y="6719"/>
                    <a:pt x="7313" y="6719"/>
                  </a:cubicBezTo>
                  <a:cubicBezTo>
                    <a:pt x="7947" y="6719"/>
                    <a:pt x="8523" y="6402"/>
                    <a:pt x="8876" y="5884"/>
                  </a:cubicBezTo>
                  <a:cubicBezTo>
                    <a:pt x="9026" y="5661"/>
                    <a:pt x="9277" y="5549"/>
                    <a:pt x="9528" y="5549"/>
                  </a:cubicBezTo>
                  <a:cubicBezTo>
                    <a:pt x="9780" y="5549"/>
                    <a:pt x="10031" y="5661"/>
                    <a:pt x="10180" y="5884"/>
                  </a:cubicBezTo>
                  <a:cubicBezTo>
                    <a:pt x="10533" y="6402"/>
                    <a:pt x="11132" y="6719"/>
                    <a:pt x="11762" y="6719"/>
                  </a:cubicBezTo>
                  <a:cubicBezTo>
                    <a:pt x="12396" y="6719"/>
                    <a:pt x="12990" y="6402"/>
                    <a:pt x="13343" y="5884"/>
                  </a:cubicBezTo>
                  <a:cubicBezTo>
                    <a:pt x="13493" y="5661"/>
                    <a:pt x="13744" y="5549"/>
                    <a:pt x="13995" y="5549"/>
                  </a:cubicBezTo>
                  <a:cubicBezTo>
                    <a:pt x="14247" y="5549"/>
                    <a:pt x="14498" y="5661"/>
                    <a:pt x="14647" y="5884"/>
                  </a:cubicBezTo>
                  <a:cubicBezTo>
                    <a:pt x="15000" y="6402"/>
                    <a:pt x="15577" y="6719"/>
                    <a:pt x="16229" y="6719"/>
                  </a:cubicBezTo>
                  <a:cubicBezTo>
                    <a:pt x="16863" y="6719"/>
                    <a:pt x="17475" y="6402"/>
                    <a:pt x="17832" y="5884"/>
                  </a:cubicBezTo>
                  <a:cubicBezTo>
                    <a:pt x="17980" y="5661"/>
                    <a:pt x="18221" y="5531"/>
                    <a:pt x="18480" y="5531"/>
                  </a:cubicBezTo>
                  <a:cubicBezTo>
                    <a:pt x="18779" y="5509"/>
                    <a:pt x="19021" y="5267"/>
                    <a:pt x="19021" y="4950"/>
                  </a:cubicBezTo>
                  <a:cubicBezTo>
                    <a:pt x="19003" y="4656"/>
                    <a:pt x="18779" y="4414"/>
                    <a:pt x="18444" y="4414"/>
                  </a:cubicBezTo>
                  <a:cubicBezTo>
                    <a:pt x="18092" y="4414"/>
                    <a:pt x="17698" y="4526"/>
                    <a:pt x="17404" y="4727"/>
                  </a:cubicBezTo>
                  <a:cubicBezTo>
                    <a:pt x="18762" y="2717"/>
                    <a:pt x="18985" y="747"/>
                    <a:pt x="19021" y="635"/>
                  </a:cubicBezTo>
                  <a:cubicBezTo>
                    <a:pt x="19039" y="465"/>
                    <a:pt x="18985" y="300"/>
                    <a:pt x="18873" y="189"/>
                  </a:cubicBezTo>
                  <a:cubicBezTo>
                    <a:pt x="18779" y="59"/>
                    <a:pt x="18632" y="1"/>
                    <a:pt x="18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81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>
                <a:alpha val="97000"/>
              </a:schemeClr>
            </a:gs>
            <a:gs pos="86000">
              <a:schemeClr val="tx1"/>
            </a:gs>
            <a:gs pos="97000">
              <a:schemeClr val="accent2">
                <a:lumMod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258-039F-BF7D-36F5-92D638D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133907"/>
            <a:ext cx="5495926" cy="2138362"/>
          </a:xfrm>
          <a:effectLst>
            <a:outerShdw blurRad="88900" dist="88900" dir="5400000" algn="t" rotWithShape="0">
              <a:schemeClr val="accent5">
                <a:alpha val="46000"/>
              </a:scheme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5B74"/>
                </a:solidFill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6D09-0673-EC9D-E10A-CDD2C99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50" y="3029471"/>
            <a:ext cx="6101549" cy="3573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4-Optimize Processes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5- Making the payment process easier and faster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7E92-C19F-D499-C01A-F2C3B417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8</a:t>
            </a:fld>
            <a:endParaRPr lang="en-US" noProof="0" dirty="0"/>
          </a:p>
        </p:txBody>
      </p:sp>
      <p:grpSp>
        <p:nvGrpSpPr>
          <p:cNvPr id="7" name="Google Shape;1663;p48">
            <a:extLst>
              <a:ext uri="{FF2B5EF4-FFF2-40B4-BE49-F238E27FC236}">
                <a16:creationId xmlns:a16="http://schemas.microsoft.com/office/drawing/2014/main" id="{5B0BD249-A857-16C1-4005-ADF076B57BEC}"/>
              </a:ext>
            </a:extLst>
          </p:cNvPr>
          <p:cNvGrpSpPr/>
          <p:nvPr/>
        </p:nvGrpSpPr>
        <p:grpSpPr>
          <a:xfrm>
            <a:off x="372793" y="1065632"/>
            <a:ext cx="1290918" cy="1169894"/>
            <a:chOff x="2209104" y="4185417"/>
            <a:chExt cx="314905" cy="314671"/>
          </a:xfrm>
          <a:solidFill>
            <a:srgbClr val="335B74"/>
          </a:solidFill>
          <a:effectLst>
            <a:reflection blurRad="50800" stA="62000" endPos="41000" dist="63500" dir="5400000" sy="-100000" algn="bl" rotWithShape="0"/>
          </a:effectLst>
        </p:grpSpPr>
        <p:sp>
          <p:nvSpPr>
            <p:cNvPr id="8" name="Google Shape;1664;p48">
              <a:extLst>
                <a:ext uri="{FF2B5EF4-FFF2-40B4-BE49-F238E27FC236}">
                  <a16:creationId xmlns:a16="http://schemas.microsoft.com/office/drawing/2014/main" id="{0A561EB3-A0F8-744B-69AE-86B1B9BE1E7C}"/>
                </a:ext>
              </a:extLst>
            </p:cNvPr>
            <p:cNvSpPr/>
            <p:nvPr/>
          </p:nvSpPr>
          <p:spPr>
            <a:xfrm>
              <a:off x="2301166" y="4259015"/>
              <a:ext cx="74480" cy="56029"/>
            </a:xfrm>
            <a:custGeom>
              <a:avLst/>
              <a:gdLst/>
              <a:ahLst/>
              <a:cxnLst/>
              <a:rect l="l" t="t" r="r" b="b"/>
              <a:pathLst>
                <a:path w="4503" h="3387" extrusionOk="0">
                  <a:moveTo>
                    <a:pt x="558" y="1"/>
                  </a:moveTo>
                  <a:cubicBezTo>
                    <a:pt x="259" y="1"/>
                    <a:pt x="0" y="296"/>
                    <a:pt x="0" y="595"/>
                  </a:cubicBezTo>
                  <a:lnTo>
                    <a:pt x="0" y="3387"/>
                  </a:lnTo>
                  <a:lnTo>
                    <a:pt x="4503" y="3387"/>
                  </a:lnTo>
                  <a:lnTo>
                    <a:pt x="4503" y="595"/>
                  </a:lnTo>
                  <a:cubicBezTo>
                    <a:pt x="4503" y="296"/>
                    <a:pt x="4244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665;p48">
              <a:extLst>
                <a:ext uri="{FF2B5EF4-FFF2-40B4-BE49-F238E27FC236}">
                  <a16:creationId xmlns:a16="http://schemas.microsoft.com/office/drawing/2014/main" id="{DD1EEE67-3D95-8BEE-36F3-75DFCE3604BE}"/>
                </a:ext>
              </a:extLst>
            </p:cNvPr>
            <p:cNvSpPr/>
            <p:nvPr/>
          </p:nvSpPr>
          <p:spPr>
            <a:xfrm>
              <a:off x="2394104" y="4259015"/>
              <a:ext cx="73603" cy="56029"/>
            </a:xfrm>
            <a:custGeom>
              <a:avLst/>
              <a:gdLst/>
              <a:ahLst/>
              <a:cxnLst/>
              <a:rect l="l" t="t" r="r" b="b"/>
              <a:pathLst>
                <a:path w="4450" h="3387" extrusionOk="0">
                  <a:moveTo>
                    <a:pt x="559" y="1"/>
                  </a:moveTo>
                  <a:cubicBezTo>
                    <a:pt x="242" y="1"/>
                    <a:pt x="1" y="296"/>
                    <a:pt x="1" y="595"/>
                  </a:cubicBezTo>
                  <a:lnTo>
                    <a:pt x="1" y="3387"/>
                  </a:lnTo>
                  <a:lnTo>
                    <a:pt x="4450" y="3387"/>
                  </a:lnTo>
                  <a:lnTo>
                    <a:pt x="4450" y="595"/>
                  </a:lnTo>
                  <a:cubicBezTo>
                    <a:pt x="4450" y="296"/>
                    <a:pt x="4208" y="1"/>
                    <a:pt x="3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666;p48">
              <a:extLst>
                <a:ext uri="{FF2B5EF4-FFF2-40B4-BE49-F238E27FC236}">
                  <a16:creationId xmlns:a16="http://schemas.microsoft.com/office/drawing/2014/main" id="{241AF6FA-48A6-8C4B-AABA-6748CF342691}"/>
                </a:ext>
              </a:extLst>
            </p:cNvPr>
            <p:cNvSpPr/>
            <p:nvPr/>
          </p:nvSpPr>
          <p:spPr>
            <a:xfrm>
              <a:off x="2209104" y="4185417"/>
              <a:ext cx="36950" cy="36972"/>
            </a:xfrm>
            <a:custGeom>
              <a:avLst/>
              <a:gdLst/>
              <a:ahLst/>
              <a:cxnLst/>
              <a:rect l="l" t="t" r="r" b="b"/>
              <a:pathLst>
                <a:path w="2234" h="2235" extrusionOk="0">
                  <a:moveTo>
                    <a:pt x="1117" y="1"/>
                  </a:moveTo>
                  <a:cubicBezTo>
                    <a:pt x="800" y="1"/>
                    <a:pt x="559" y="242"/>
                    <a:pt x="559" y="559"/>
                  </a:cubicBezTo>
                  <a:lnTo>
                    <a:pt x="559" y="1118"/>
                  </a:lnTo>
                  <a:cubicBezTo>
                    <a:pt x="241" y="1118"/>
                    <a:pt x="0" y="1359"/>
                    <a:pt x="0" y="1676"/>
                  </a:cubicBezTo>
                  <a:lnTo>
                    <a:pt x="0" y="2234"/>
                  </a:lnTo>
                  <a:lnTo>
                    <a:pt x="2234" y="2234"/>
                  </a:lnTo>
                  <a:lnTo>
                    <a:pt x="2234" y="1676"/>
                  </a:lnTo>
                  <a:cubicBezTo>
                    <a:pt x="2234" y="1359"/>
                    <a:pt x="1975" y="1118"/>
                    <a:pt x="1675" y="1118"/>
                  </a:cubicBezTo>
                  <a:lnTo>
                    <a:pt x="1675" y="559"/>
                  </a:lnTo>
                  <a:cubicBezTo>
                    <a:pt x="1675" y="242"/>
                    <a:pt x="1416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67;p48">
              <a:extLst>
                <a:ext uri="{FF2B5EF4-FFF2-40B4-BE49-F238E27FC236}">
                  <a16:creationId xmlns:a16="http://schemas.microsoft.com/office/drawing/2014/main" id="{4675356B-044B-9783-DBAE-2AFE59FDE02F}"/>
                </a:ext>
              </a:extLst>
            </p:cNvPr>
            <p:cNvSpPr/>
            <p:nvPr/>
          </p:nvSpPr>
          <p:spPr>
            <a:xfrm>
              <a:off x="2209104" y="4240851"/>
              <a:ext cx="73603" cy="37254"/>
            </a:xfrm>
            <a:custGeom>
              <a:avLst/>
              <a:gdLst/>
              <a:ahLst/>
              <a:cxnLst/>
              <a:rect l="l" t="t" r="r" b="b"/>
              <a:pathLst>
                <a:path w="4450" h="2252" extrusionOk="0">
                  <a:moveTo>
                    <a:pt x="0" y="0"/>
                  </a:moveTo>
                  <a:lnTo>
                    <a:pt x="0" y="2251"/>
                  </a:lnTo>
                  <a:lnTo>
                    <a:pt x="2234" y="2251"/>
                  </a:lnTo>
                  <a:lnTo>
                    <a:pt x="2234" y="1099"/>
                  </a:lnTo>
                  <a:lnTo>
                    <a:pt x="3891" y="1099"/>
                  </a:lnTo>
                  <a:cubicBezTo>
                    <a:pt x="4208" y="1099"/>
                    <a:pt x="4449" y="858"/>
                    <a:pt x="4449" y="541"/>
                  </a:cubicBezTo>
                  <a:cubicBezTo>
                    <a:pt x="4449" y="241"/>
                    <a:pt x="4208" y="0"/>
                    <a:pt x="3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68;p48">
              <a:extLst>
                <a:ext uri="{FF2B5EF4-FFF2-40B4-BE49-F238E27FC236}">
                  <a16:creationId xmlns:a16="http://schemas.microsoft.com/office/drawing/2014/main" id="{E4B7F6D4-F06A-D682-1576-04C17778E2B7}"/>
                </a:ext>
              </a:extLst>
            </p:cNvPr>
            <p:cNvSpPr/>
            <p:nvPr/>
          </p:nvSpPr>
          <p:spPr>
            <a:xfrm>
              <a:off x="2209104" y="4296566"/>
              <a:ext cx="73603" cy="110554"/>
            </a:xfrm>
            <a:custGeom>
              <a:avLst/>
              <a:gdLst/>
              <a:ahLst/>
              <a:cxnLst/>
              <a:rect l="l" t="t" r="r" b="b"/>
              <a:pathLst>
                <a:path w="4450" h="6683" extrusionOk="0">
                  <a:moveTo>
                    <a:pt x="0" y="0"/>
                  </a:moveTo>
                  <a:lnTo>
                    <a:pt x="0" y="6683"/>
                  </a:lnTo>
                  <a:lnTo>
                    <a:pt x="2234" y="6683"/>
                  </a:lnTo>
                  <a:lnTo>
                    <a:pt x="2234" y="2792"/>
                  </a:lnTo>
                  <a:cubicBezTo>
                    <a:pt x="2234" y="1863"/>
                    <a:pt x="2980" y="1117"/>
                    <a:pt x="3891" y="1117"/>
                  </a:cubicBezTo>
                  <a:lnTo>
                    <a:pt x="4449" y="1117"/>
                  </a:lnTo>
                  <a:lnTo>
                    <a:pt x="44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69;p48">
              <a:extLst>
                <a:ext uri="{FF2B5EF4-FFF2-40B4-BE49-F238E27FC236}">
                  <a16:creationId xmlns:a16="http://schemas.microsoft.com/office/drawing/2014/main" id="{9725121F-3EB6-C718-CD6C-5DFC3247282F}"/>
                </a:ext>
              </a:extLst>
            </p:cNvPr>
            <p:cNvSpPr/>
            <p:nvPr/>
          </p:nvSpPr>
          <p:spPr>
            <a:xfrm>
              <a:off x="2449215" y="4333505"/>
              <a:ext cx="74496" cy="38511"/>
            </a:xfrm>
            <a:custGeom>
              <a:avLst/>
              <a:gdLst/>
              <a:ahLst/>
              <a:cxnLst/>
              <a:rect l="l" t="t" r="r" b="b"/>
              <a:pathLst>
                <a:path w="4504" h="2328" extrusionOk="0">
                  <a:moveTo>
                    <a:pt x="1" y="1"/>
                  </a:moveTo>
                  <a:lnTo>
                    <a:pt x="1" y="2234"/>
                  </a:lnTo>
                  <a:lnTo>
                    <a:pt x="3945" y="2234"/>
                  </a:lnTo>
                  <a:cubicBezTo>
                    <a:pt x="4133" y="2234"/>
                    <a:pt x="4321" y="2270"/>
                    <a:pt x="4504" y="2328"/>
                  </a:cubicBezTo>
                  <a:lnTo>
                    <a:pt x="4504" y="559"/>
                  </a:lnTo>
                  <a:cubicBezTo>
                    <a:pt x="4504" y="242"/>
                    <a:pt x="4245" y="1"/>
                    <a:pt x="39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70;p48">
              <a:extLst>
                <a:ext uri="{FF2B5EF4-FFF2-40B4-BE49-F238E27FC236}">
                  <a16:creationId xmlns:a16="http://schemas.microsoft.com/office/drawing/2014/main" id="{57AF99D0-31DB-1F11-A629-6854C7B5D0C3}"/>
                </a:ext>
              </a:extLst>
            </p:cNvPr>
            <p:cNvSpPr/>
            <p:nvPr/>
          </p:nvSpPr>
          <p:spPr>
            <a:xfrm>
              <a:off x="2357170" y="4333505"/>
              <a:ext cx="73603" cy="53002"/>
            </a:xfrm>
            <a:custGeom>
              <a:avLst/>
              <a:gdLst/>
              <a:ahLst/>
              <a:cxnLst/>
              <a:rect l="l" t="t" r="r" b="b"/>
              <a:pathLst>
                <a:path w="4450" h="3204" extrusionOk="0">
                  <a:moveTo>
                    <a:pt x="0" y="1"/>
                  </a:moveTo>
                  <a:lnTo>
                    <a:pt x="0" y="3203"/>
                  </a:lnTo>
                  <a:lnTo>
                    <a:pt x="482" y="2717"/>
                  </a:lnTo>
                  <a:cubicBezTo>
                    <a:pt x="800" y="2404"/>
                    <a:pt x="1228" y="2234"/>
                    <a:pt x="1675" y="2234"/>
                  </a:cubicBezTo>
                  <a:lnTo>
                    <a:pt x="4449" y="2234"/>
                  </a:lnTo>
                  <a:lnTo>
                    <a:pt x="44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71;p48">
              <a:extLst>
                <a:ext uri="{FF2B5EF4-FFF2-40B4-BE49-F238E27FC236}">
                  <a16:creationId xmlns:a16="http://schemas.microsoft.com/office/drawing/2014/main" id="{5B5EE6B0-E54E-84CE-B309-41B707D33D90}"/>
                </a:ext>
              </a:extLst>
            </p:cNvPr>
            <p:cNvSpPr/>
            <p:nvPr/>
          </p:nvSpPr>
          <p:spPr>
            <a:xfrm>
              <a:off x="2264215" y="4333505"/>
              <a:ext cx="74496" cy="73614"/>
            </a:xfrm>
            <a:custGeom>
              <a:avLst/>
              <a:gdLst/>
              <a:ahLst/>
              <a:cxnLst/>
              <a:rect l="l" t="t" r="r" b="b"/>
              <a:pathLst>
                <a:path w="4504" h="4450" extrusionOk="0">
                  <a:moveTo>
                    <a:pt x="559" y="1"/>
                  </a:moveTo>
                  <a:cubicBezTo>
                    <a:pt x="260" y="1"/>
                    <a:pt x="1" y="242"/>
                    <a:pt x="1" y="559"/>
                  </a:cubicBezTo>
                  <a:lnTo>
                    <a:pt x="1" y="4450"/>
                  </a:lnTo>
                  <a:lnTo>
                    <a:pt x="4374" y="4450"/>
                  </a:lnTo>
                  <a:lnTo>
                    <a:pt x="4503" y="4320"/>
                  </a:lnTo>
                  <a:lnTo>
                    <a:pt x="4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72;p48">
              <a:extLst>
                <a:ext uri="{FF2B5EF4-FFF2-40B4-BE49-F238E27FC236}">
                  <a16:creationId xmlns:a16="http://schemas.microsoft.com/office/drawing/2014/main" id="{8264CC06-1B27-E215-4AAF-4684BCB8CD30}"/>
                </a:ext>
              </a:extLst>
            </p:cNvPr>
            <p:cNvSpPr/>
            <p:nvPr/>
          </p:nvSpPr>
          <p:spPr>
            <a:xfrm>
              <a:off x="2209104" y="4388923"/>
              <a:ext cx="314905" cy="111166"/>
            </a:xfrm>
            <a:custGeom>
              <a:avLst/>
              <a:gdLst/>
              <a:ahLst/>
              <a:cxnLst/>
              <a:rect l="l" t="t" r="r" b="b"/>
              <a:pathLst>
                <a:path w="19039" h="6720" extrusionOk="0">
                  <a:moveTo>
                    <a:pt x="12843" y="1658"/>
                  </a:moveTo>
                  <a:cubicBezTo>
                    <a:pt x="13160" y="1658"/>
                    <a:pt x="13401" y="1917"/>
                    <a:pt x="13401" y="2217"/>
                  </a:cubicBezTo>
                  <a:cubicBezTo>
                    <a:pt x="13401" y="2534"/>
                    <a:pt x="13160" y="2775"/>
                    <a:pt x="12843" y="2775"/>
                  </a:cubicBezTo>
                  <a:cubicBezTo>
                    <a:pt x="12543" y="2775"/>
                    <a:pt x="12302" y="2534"/>
                    <a:pt x="12302" y="2217"/>
                  </a:cubicBezTo>
                  <a:cubicBezTo>
                    <a:pt x="12302" y="1917"/>
                    <a:pt x="12543" y="1658"/>
                    <a:pt x="12843" y="1658"/>
                  </a:cubicBezTo>
                  <a:close/>
                  <a:moveTo>
                    <a:pt x="15076" y="1658"/>
                  </a:moveTo>
                  <a:cubicBezTo>
                    <a:pt x="15393" y="1658"/>
                    <a:pt x="15635" y="1917"/>
                    <a:pt x="15635" y="2217"/>
                  </a:cubicBezTo>
                  <a:cubicBezTo>
                    <a:pt x="15635" y="2534"/>
                    <a:pt x="15393" y="2775"/>
                    <a:pt x="15076" y="2775"/>
                  </a:cubicBezTo>
                  <a:cubicBezTo>
                    <a:pt x="14777" y="2775"/>
                    <a:pt x="14518" y="2534"/>
                    <a:pt x="14518" y="2217"/>
                  </a:cubicBezTo>
                  <a:cubicBezTo>
                    <a:pt x="14518" y="1917"/>
                    <a:pt x="14777" y="1658"/>
                    <a:pt x="15076" y="1658"/>
                  </a:cubicBezTo>
                  <a:close/>
                  <a:moveTo>
                    <a:pt x="10627" y="1"/>
                  </a:moveTo>
                  <a:cubicBezTo>
                    <a:pt x="10480" y="1"/>
                    <a:pt x="10328" y="59"/>
                    <a:pt x="10239" y="148"/>
                  </a:cubicBezTo>
                  <a:lnTo>
                    <a:pt x="8170" y="2217"/>
                  </a:lnTo>
                  <a:lnTo>
                    <a:pt x="559" y="2217"/>
                  </a:lnTo>
                  <a:cubicBezTo>
                    <a:pt x="241" y="2217"/>
                    <a:pt x="0" y="2476"/>
                    <a:pt x="0" y="2775"/>
                  </a:cubicBezTo>
                  <a:lnTo>
                    <a:pt x="0" y="4973"/>
                  </a:lnTo>
                  <a:cubicBezTo>
                    <a:pt x="0" y="5120"/>
                    <a:pt x="54" y="5267"/>
                    <a:pt x="165" y="5361"/>
                  </a:cubicBezTo>
                  <a:cubicBezTo>
                    <a:pt x="277" y="5473"/>
                    <a:pt x="389" y="5531"/>
                    <a:pt x="559" y="5531"/>
                  </a:cubicBezTo>
                  <a:cubicBezTo>
                    <a:pt x="576" y="5529"/>
                    <a:pt x="594" y="5529"/>
                    <a:pt x="611" y="5529"/>
                  </a:cubicBezTo>
                  <a:cubicBezTo>
                    <a:pt x="840" y="5529"/>
                    <a:pt x="1092" y="5660"/>
                    <a:pt x="1229" y="5884"/>
                  </a:cubicBezTo>
                  <a:cubicBezTo>
                    <a:pt x="1581" y="6402"/>
                    <a:pt x="2176" y="6719"/>
                    <a:pt x="2810" y="6719"/>
                  </a:cubicBezTo>
                  <a:cubicBezTo>
                    <a:pt x="3444" y="6719"/>
                    <a:pt x="4038" y="6402"/>
                    <a:pt x="4391" y="5884"/>
                  </a:cubicBezTo>
                  <a:cubicBezTo>
                    <a:pt x="4541" y="5661"/>
                    <a:pt x="4792" y="5549"/>
                    <a:pt x="5043" y="5549"/>
                  </a:cubicBezTo>
                  <a:cubicBezTo>
                    <a:pt x="5295" y="5549"/>
                    <a:pt x="5546" y="5661"/>
                    <a:pt x="5696" y="5884"/>
                  </a:cubicBezTo>
                  <a:cubicBezTo>
                    <a:pt x="6048" y="6402"/>
                    <a:pt x="6665" y="6719"/>
                    <a:pt x="7313" y="6719"/>
                  </a:cubicBezTo>
                  <a:cubicBezTo>
                    <a:pt x="7947" y="6719"/>
                    <a:pt x="8523" y="6402"/>
                    <a:pt x="8876" y="5884"/>
                  </a:cubicBezTo>
                  <a:cubicBezTo>
                    <a:pt x="9026" y="5661"/>
                    <a:pt x="9277" y="5549"/>
                    <a:pt x="9528" y="5549"/>
                  </a:cubicBezTo>
                  <a:cubicBezTo>
                    <a:pt x="9780" y="5549"/>
                    <a:pt x="10031" y="5661"/>
                    <a:pt x="10180" y="5884"/>
                  </a:cubicBezTo>
                  <a:cubicBezTo>
                    <a:pt x="10533" y="6402"/>
                    <a:pt x="11132" y="6719"/>
                    <a:pt x="11762" y="6719"/>
                  </a:cubicBezTo>
                  <a:cubicBezTo>
                    <a:pt x="12396" y="6719"/>
                    <a:pt x="12990" y="6402"/>
                    <a:pt x="13343" y="5884"/>
                  </a:cubicBezTo>
                  <a:cubicBezTo>
                    <a:pt x="13493" y="5661"/>
                    <a:pt x="13744" y="5549"/>
                    <a:pt x="13995" y="5549"/>
                  </a:cubicBezTo>
                  <a:cubicBezTo>
                    <a:pt x="14247" y="5549"/>
                    <a:pt x="14498" y="5661"/>
                    <a:pt x="14647" y="5884"/>
                  </a:cubicBezTo>
                  <a:cubicBezTo>
                    <a:pt x="15000" y="6402"/>
                    <a:pt x="15577" y="6719"/>
                    <a:pt x="16229" y="6719"/>
                  </a:cubicBezTo>
                  <a:cubicBezTo>
                    <a:pt x="16863" y="6719"/>
                    <a:pt x="17475" y="6402"/>
                    <a:pt x="17832" y="5884"/>
                  </a:cubicBezTo>
                  <a:cubicBezTo>
                    <a:pt x="17980" y="5661"/>
                    <a:pt x="18221" y="5531"/>
                    <a:pt x="18480" y="5531"/>
                  </a:cubicBezTo>
                  <a:cubicBezTo>
                    <a:pt x="18779" y="5509"/>
                    <a:pt x="19021" y="5267"/>
                    <a:pt x="19021" y="4950"/>
                  </a:cubicBezTo>
                  <a:cubicBezTo>
                    <a:pt x="19003" y="4656"/>
                    <a:pt x="18779" y="4414"/>
                    <a:pt x="18444" y="4414"/>
                  </a:cubicBezTo>
                  <a:cubicBezTo>
                    <a:pt x="18092" y="4414"/>
                    <a:pt x="17698" y="4526"/>
                    <a:pt x="17404" y="4727"/>
                  </a:cubicBezTo>
                  <a:cubicBezTo>
                    <a:pt x="18762" y="2717"/>
                    <a:pt x="18985" y="747"/>
                    <a:pt x="19021" y="635"/>
                  </a:cubicBezTo>
                  <a:cubicBezTo>
                    <a:pt x="19039" y="465"/>
                    <a:pt x="18985" y="300"/>
                    <a:pt x="18873" y="189"/>
                  </a:cubicBezTo>
                  <a:cubicBezTo>
                    <a:pt x="18779" y="59"/>
                    <a:pt x="18632" y="1"/>
                    <a:pt x="18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64441FB-D2CE-E5DA-2439-84C8470DFB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514" t="-2273" r="5988" b="-2273"/>
          <a:stretch/>
        </p:blipFill>
        <p:spPr>
          <a:xfrm>
            <a:off x="6498424" y="3430043"/>
            <a:ext cx="2692800" cy="2772320"/>
          </a:xfrm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8025762-FB40-477D-E3E2-EC2C307A4E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098" r="20098"/>
          <a:stretch>
            <a:fillRect/>
          </a:stretch>
        </p:blipFill>
        <p:spPr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</p:spTree>
    <p:extLst>
      <p:ext uri="{BB962C8B-B14F-4D97-AF65-F5344CB8AC3E}">
        <p14:creationId xmlns:p14="http://schemas.microsoft.com/office/powerpoint/2010/main" val="75913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8741" y="2602529"/>
            <a:ext cx="4299097" cy="1121898"/>
          </a:xfrm>
          <a:ln w="139700">
            <a:solidFill>
              <a:srgbClr val="62A39F">
                <a:alpha val="97000"/>
              </a:srgbClr>
            </a:solidFill>
          </a:ln>
          <a:effectLst>
            <a:outerShdw blurRad="114300" dist="469900" dir="2400000" algn="ctr" rotWithShape="0">
              <a:prstClr val="black">
                <a:alpha val="41000"/>
              </a:prstClr>
            </a:outerShdw>
            <a:softEdge rad="50800"/>
          </a:effectLst>
        </p:spPr>
        <p:txBody>
          <a:bodyPr lIns="91440" tIns="182880" rIns="91440" bIns="91440" anchor="ctr" anchorCtr="0">
            <a:scene3d>
              <a:camera prst="orthographicFront"/>
              <a:lightRig rig="threePt" dir="t"/>
            </a:scene3d>
            <a:sp3d extrusionH="57150" contourW="12700">
              <a:bevelT w="171450" h="50800"/>
              <a:bevelB w="127000" h="0"/>
              <a:extrusionClr>
                <a:srgbClr val="61A29E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6600" dirty="0">
                <a:ln w="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5000">
                        <a:schemeClr val="accent1">
                          <a:lumMod val="4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  <a:alpha val="56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pattFill prst="dkVert">
                  <a:fgClr>
                    <a:schemeClr val="accent6"/>
                  </a:fgClr>
                  <a:bgClr>
                    <a:schemeClr val="tx1"/>
                  </a:bgClr>
                </a:pattFill>
              </a:rPr>
              <a:t>Project scope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22FA19-7A84-2E7E-E3B3-BEBC84D140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0" b="1560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343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rgbClr val="335B74"/>
      </a:dk1>
      <a:lt1>
        <a:sysClr val="window" lastClr="FFFFFF"/>
      </a:lt1>
      <a:dk2>
        <a:srgbClr val="335B74"/>
      </a:dk2>
      <a:lt2>
        <a:srgbClr val="DFE3E5"/>
      </a:lt2>
      <a:accent1>
        <a:srgbClr val="335B74"/>
      </a:accent1>
      <a:accent2>
        <a:srgbClr val="335B74"/>
      </a:accent2>
      <a:accent3>
        <a:srgbClr val="335B74"/>
      </a:accent3>
      <a:accent4>
        <a:srgbClr val="62A39F"/>
      </a:accent4>
      <a:accent5>
        <a:srgbClr val="326E43"/>
      </a:accent5>
      <a:accent6>
        <a:srgbClr val="62A39F"/>
      </a:accent6>
      <a:hlink>
        <a:srgbClr val="62A39F"/>
      </a:hlink>
      <a:folHlink>
        <a:srgbClr val="FFFFFF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0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1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2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3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4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5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6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7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8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9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</TotalTime>
  <Words>1061</Words>
  <Application>Microsoft Office PowerPoint</Application>
  <PresentationFormat>Widescreen</PresentationFormat>
  <Paragraphs>278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Aldhabi</vt:lpstr>
      <vt:lpstr>Arabic Typesetting</vt:lpstr>
      <vt:lpstr>Arial</vt:lpstr>
      <vt:lpstr>Calibri</vt:lpstr>
      <vt:lpstr>Catamaran</vt:lpstr>
      <vt:lpstr>Gill Sans MT</vt:lpstr>
      <vt:lpstr>Montserrat</vt:lpstr>
      <vt:lpstr>Segoe UI</vt:lpstr>
      <vt:lpstr>Sylfaen</vt:lpstr>
      <vt:lpstr>Symbol</vt:lpstr>
      <vt:lpstr>Times New Roman</vt:lpstr>
      <vt:lpstr>Traditional Arabic</vt:lpstr>
      <vt:lpstr>Tw Cen MT</vt:lpstr>
      <vt:lpstr>Tw Cen MT Condensed</vt:lpstr>
      <vt:lpstr>Wingdings</vt:lpstr>
      <vt:lpstr>Wingdings 3</vt:lpstr>
      <vt:lpstr>Integral</vt:lpstr>
      <vt:lpstr>PowerPoint Presentation</vt:lpstr>
      <vt:lpstr>Team members:</vt:lpstr>
      <vt:lpstr>PowerPoint Presentation</vt:lpstr>
      <vt:lpstr>INTRODUCTION</vt:lpstr>
      <vt:lpstr>INTRODUCTION</vt:lpstr>
      <vt:lpstr>PowerPoint Presentation</vt:lpstr>
      <vt:lpstr>Project aim</vt:lpstr>
      <vt:lpstr>Project aim</vt:lpstr>
      <vt:lpstr>Project scope</vt:lpstr>
      <vt:lpstr>Project scope</vt:lpstr>
      <vt:lpstr>Project scope</vt:lpstr>
      <vt:lpstr>Project scope</vt:lpstr>
      <vt:lpstr>Problems</vt:lpstr>
      <vt:lpstr>Solution </vt:lpstr>
      <vt:lpstr>Solution</vt:lpstr>
      <vt:lpstr>PowerPoint Presentation</vt:lpstr>
      <vt:lpstr>PowerPoint Presentation</vt:lpstr>
      <vt:lpstr>Functional requirements:</vt:lpstr>
      <vt:lpstr>NON-Functional requirements:</vt:lpstr>
      <vt:lpstr> </vt:lpstr>
      <vt:lpstr> </vt:lpstr>
      <vt:lpstr>SPEEDY LOGISTICS </vt:lpstr>
      <vt:lpstr>PowerPoint Presentation</vt:lpstr>
      <vt:lpstr>PowerPoint Presentation</vt:lpstr>
      <vt:lpstr>PowerPoint Presentation</vt:lpstr>
      <vt:lpstr>Website will be dealing with :</vt:lpstr>
      <vt:lpstr>Admin: </vt:lpstr>
      <vt:lpstr>The Profit (Monthly &amp; Yearly): This graph shows min &amp; max profit within the whole year and for each month.  </vt:lpstr>
      <vt:lpstr>PowerPoint Presentation</vt:lpstr>
      <vt:lpstr> Employees : </vt:lpstr>
      <vt:lpstr>PowerPoint Presentation</vt:lpstr>
      <vt:lpstr> Operation process:</vt:lpstr>
      <vt:lpstr> Client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payment </vt:lpstr>
      <vt:lpstr>SPEEDY LOGISTICS</vt:lpstr>
      <vt:lpstr>SPEEDY LOGISTICS </vt:lpstr>
      <vt:lpstr>FUTURE WORK </vt:lpstr>
      <vt:lpstr>FUTURE WORK </vt:lpstr>
      <vt:lpstr>FUTURE WORK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Raneem Abdel Razek</dc:creator>
  <cp:lastModifiedBy>Kimo Store</cp:lastModifiedBy>
  <cp:revision>53</cp:revision>
  <dcterms:created xsi:type="dcterms:W3CDTF">2024-06-11T12:49:45Z</dcterms:created>
  <dcterms:modified xsi:type="dcterms:W3CDTF">2024-06-28T01:07:59Z</dcterms:modified>
</cp:coreProperties>
</file>